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45" r:id="rId1"/>
  </p:sldMasterIdLst>
  <p:notesMasterIdLst>
    <p:notesMasterId r:id="rId21"/>
  </p:notesMasterIdLst>
  <p:sldIdLst>
    <p:sldId id="256" r:id="rId2"/>
    <p:sldId id="262" r:id="rId3"/>
    <p:sldId id="259" r:id="rId4"/>
    <p:sldId id="263" r:id="rId5"/>
    <p:sldId id="264" r:id="rId6"/>
    <p:sldId id="266" r:id="rId7"/>
    <p:sldId id="258" r:id="rId8"/>
    <p:sldId id="267" r:id="rId9"/>
    <p:sldId id="268" r:id="rId10"/>
    <p:sldId id="269" r:id="rId11"/>
    <p:sldId id="270" r:id="rId12"/>
    <p:sldId id="274" r:id="rId13"/>
    <p:sldId id="273" r:id="rId14"/>
    <p:sldId id="275" r:id="rId15"/>
    <p:sldId id="271" r:id="rId16"/>
    <p:sldId id="260" r:id="rId17"/>
    <p:sldId id="272" r:id="rId18"/>
    <p:sldId id="26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8A26E-25DC-6B45-9C8C-45AF08535E34}" v="15" dt="2024-05-13T21:30:57.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6"/>
    <p:restoredTop sz="96327"/>
  </p:normalViewPr>
  <p:slideViewPr>
    <p:cSldViewPr snapToGrid="0">
      <p:cViewPr>
        <p:scale>
          <a:sx n="107" d="100"/>
          <a:sy n="107" d="100"/>
        </p:scale>
        <p:origin x="144"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B83DF-85E0-41E2-9783-85F7B337F3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F369D5-D7BB-41FA-89EC-CA68C519261F}">
      <dgm:prSet/>
      <dgm:spPr/>
      <dgm:t>
        <a:bodyPr/>
        <a:lstStyle/>
        <a:p>
          <a:r>
            <a:rPr lang="fr-FR" b="1" baseline="0"/>
            <a:t>« En l’espèce, le nombre insuffisant de médecins de famille en première ligne au Québec est généralisé » [125]</a:t>
          </a:r>
          <a:endParaRPr lang="en-US"/>
        </a:p>
      </dgm:t>
    </dgm:pt>
    <dgm:pt modelId="{E5324E81-1E6F-4479-AE48-9A3DE3D2E037}" type="parTrans" cxnId="{FAB578DF-7344-4E12-88EB-EDD0E316A2C2}">
      <dgm:prSet/>
      <dgm:spPr/>
      <dgm:t>
        <a:bodyPr/>
        <a:lstStyle/>
        <a:p>
          <a:endParaRPr lang="en-US"/>
        </a:p>
      </dgm:t>
    </dgm:pt>
    <dgm:pt modelId="{F67B878C-8384-44B9-B50E-F7A4564370CA}" type="sibTrans" cxnId="{FAB578DF-7344-4E12-88EB-EDD0E316A2C2}">
      <dgm:prSet/>
      <dgm:spPr/>
      <dgm:t>
        <a:bodyPr/>
        <a:lstStyle/>
        <a:p>
          <a:endParaRPr lang="en-US"/>
        </a:p>
      </dgm:t>
    </dgm:pt>
    <dgm:pt modelId="{121594CB-302E-4FC9-B069-EE19BABE44A9}">
      <dgm:prSet/>
      <dgm:spPr/>
      <dgm:t>
        <a:bodyPr/>
        <a:lstStyle/>
        <a:p>
          <a:r>
            <a:rPr lang="fr-FR" b="1" baseline="0" dirty="0"/>
            <a:t>« Si la preuve établit que le manque de médecins en première ligne entraîne un risque accru pour la santé de la population, susceptible d’accroître le risque de mortalité, la preuve ne démontre pas que la situation découle de la répartition faite par le Ministre ni qu’elle est exacerbée par une répartition déraisonnable des effectifs » [127]</a:t>
          </a:r>
          <a:endParaRPr lang="en-US" dirty="0"/>
        </a:p>
      </dgm:t>
    </dgm:pt>
    <dgm:pt modelId="{39F470D1-92F3-479B-977E-7746A8978356}" type="parTrans" cxnId="{A78BD2D0-1895-48D3-BC5B-61D1D6152CB3}">
      <dgm:prSet/>
      <dgm:spPr/>
      <dgm:t>
        <a:bodyPr/>
        <a:lstStyle/>
        <a:p>
          <a:endParaRPr lang="en-US"/>
        </a:p>
      </dgm:t>
    </dgm:pt>
    <dgm:pt modelId="{A494FFEA-E4C3-4955-8049-AACB3DC0E366}" type="sibTrans" cxnId="{A78BD2D0-1895-48D3-BC5B-61D1D6152CB3}">
      <dgm:prSet/>
      <dgm:spPr/>
      <dgm:t>
        <a:bodyPr/>
        <a:lstStyle/>
        <a:p>
          <a:endParaRPr lang="en-US"/>
        </a:p>
      </dgm:t>
    </dgm:pt>
    <dgm:pt modelId="{C85868EF-ABBA-C74B-BAB7-63C2991DC1F7}">
      <dgm:prSet/>
      <dgm:spPr/>
      <dgm:t>
        <a:bodyPr/>
        <a:lstStyle/>
        <a:p>
          <a:r>
            <a:rPr lang="fr-FR" b="1" baseline="0" dirty="0"/>
            <a:t>«</a:t>
          </a:r>
          <a:r>
            <a:rPr lang="en-US" dirty="0" err="1"/>
            <a:t>À</a:t>
          </a:r>
          <a:r>
            <a:rPr lang="en-US" dirty="0"/>
            <a:t> première </a:t>
          </a:r>
          <a:r>
            <a:rPr lang="en-US" dirty="0" err="1"/>
            <a:t>vue</a:t>
          </a:r>
          <a:r>
            <a:rPr lang="en-US" dirty="0"/>
            <a:t>, il </a:t>
          </a:r>
          <a:r>
            <a:rPr lang="en-US" dirty="0" err="1"/>
            <a:t>peut</a:t>
          </a:r>
          <a:r>
            <a:rPr lang="en-US" dirty="0"/>
            <a:t> </a:t>
          </a:r>
          <a:r>
            <a:rPr lang="en-US" dirty="0" err="1"/>
            <a:t>sembler</a:t>
          </a:r>
          <a:r>
            <a:rPr lang="en-US" dirty="0"/>
            <a:t> inexplicable </a:t>
          </a:r>
          <a:r>
            <a:rPr lang="en-US" dirty="0" err="1"/>
            <a:t>qu'on</a:t>
          </a:r>
          <a:r>
            <a:rPr lang="en-US" dirty="0"/>
            <a:t> ne </a:t>
          </a:r>
          <a:r>
            <a:rPr lang="en-US" dirty="0" err="1"/>
            <a:t>considère</a:t>
          </a:r>
          <a:r>
            <a:rPr lang="en-US" dirty="0"/>
            <a:t> pas </a:t>
          </a:r>
          <a:r>
            <a:rPr lang="en-US" dirty="0" err="1"/>
            <a:t>l'ensemble</a:t>
          </a:r>
          <a:r>
            <a:rPr lang="en-US" dirty="0"/>
            <a:t> de la population </a:t>
          </a:r>
          <a:r>
            <a:rPr lang="en-US" dirty="0" err="1"/>
            <a:t>desservie</a:t>
          </a:r>
          <a:r>
            <a:rPr lang="en-US" dirty="0"/>
            <a:t> dans </a:t>
          </a:r>
          <a:r>
            <a:rPr lang="en-US" dirty="0" err="1"/>
            <a:t>une</a:t>
          </a:r>
          <a:r>
            <a:rPr lang="en-US" dirty="0"/>
            <a:t> </a:t>
          </a:r>
          <a:r>
            <a:rPr lang="en-US" dirty="0" err="1"/>
            <a:t>région</a:t>
          </a:r>
          <a:r>
            <a:rPr lang="en-US" dirty="0"/>
            <a:t> </a:t>
          </a:r>
          <a:r>
            <a:rPr lang="en-US" dirty="0" err="1"/>
            <a:t>afin</a:t>
          </a:r>
          <a:r>
            <a:rPr lang="en-US" dirty="0"/>
            <a:t> </a:t>
          </a:r>
          <a:r>
            <a:rPr lang="en-US" dirty="0" err="1"/>
            <a:t>d'évaluer</a:t>
          </a:r>
          <a:r>
            <a:rPr lang="en-US" dirty="0"/>
            <a:t> le </a:t>
          </a:r>
          <a:r>
            <a:rPr lang="en-US" dirty="0" err="1"/>
            <a:t>besoin</a:t>
          </a:r>
          <a:r>
            <a:rPr lang="en-US" dirty="0"/>
            <a:t> </a:t>
          </a:r>
          <a:r>
            <a:rPr lang="en-US" dirty="0" err="1"/>
            <a:t>en</a:t>
          </a:r>
          <a:r>
            <a:rPr lang="en-US" dirty="0"/>
            <a:t> </a:t>
          </a:r>
          <a:r>
            <a:rPr lang="en-US" dirty="0" err="1"/>
            <a:t>médecine</a:t>
          </a:r>
          <a:r>
            <a:rPr lang="en-US" dirty="0"/>
            <a:t> de première </a:t>
          </a:r>
          <a:r>
            <a:rPr lang="en-US" dirty="0" err="1"/>
            <a:t>ligne</a:t>
          </a:r>
          <a:r>
            <a:rPr lang="en-US" dirty="0"/>
            <a:t>, surtout </a:t>
          </a:r>
          <a:r>
            <a:rPr lang="en-US" dirty="0" err="1"/>
            <a:t>à</a:t>
          </a:r>
          <a:r>
            <a:rPr lang="en-US" dirty="0"/>
            <a:t> Montréal </a:t>
          </a:r>
          <a:r>
            <a:rPr lang="en-US" dirty="0" err="1"/>
            <a:t>qiui</a:t>
          </a:r>
          <a:r>
            <a:rPr lang="en-US" dirty="0"/>
            <a:t> dessert </a:t>
          </a:r>
          <a:r>
            <a:rPr lang="en-US" dirty="0" err="1"/>
            <a:t>une</a:t>
          </a:r>
          <a:r>
            <a:rPr lang="en-US" dirty="0"/>
            <a:t> population </a:t>
          </a:r>
          <a:r>
            <a:rPr lang="en-US" dirty="0" err="1"/>
            <a:t>sensiblement</a:t>
          </a:r>
          <a:r>
            <a:rPr lang="en-US" dirty="0"/>
            <a:t> supérieure au </a:t>
          </a:r>
          <a:r>
            <a:rPr lang="en-US" dirty="0" err="1"/>
            <a:t>nombre</a:t>
          </a:r>
          <a:r>
            <a:rPr lang="en-US" dirty="0"/>
            <a:t> de </a:t>
          </a:r>
          <a:r>
            <a:rPr lang="en-US" dirty="0" err="1"/>
            <a:t>ses</a:t>
          </a:r>
          <a:r>
            <a:rPr lang="en-US" dirty="0"/>
            <a:t> habitants </a:t>
          </a:r>
          <a:r>
            <a:rPr lang="fr-FR" b="1" baseline="0" dirty="0"/>
            <a:t>». </a:t>
          </a:r>
          <a:r>
            <a:rPr lang="fr-CA" b="0" i="0" dirty="0"/>
            <a:t>[64]        Toutefois, la preuve démontre que différentes considérations sont pertinentes à l’analyse de cette question. L’appréciation de ces considérations relève du Ministre et de son appareil administratif, de son expertise et des diverses données à jour qui lui sont disponibles. [65]       </a:t>
          </a:r>
        </a:p>
        <a:p>
          <a:r>
            <a:rPr lang="fr-CA" b="0" i="0" dirty="0"/>
            <a:t>Le demandeur demande au Tribunal de conclure que l’indicateur qu’il propose est plus adéquat. Il n’appartient pas au Tribunal de s’immiscer dans cette appréciation [66]        </a:t>
          </a:r>
        </a:p>
        <a:p>
          <a:r>
            <a:rPr lang="fr-CA" b="0" i="0" dirty="0"/>
            <a:t>Par ailleurs, vu l’ensemble des considérations en cause, dont la preuve ne permet pas l’analyse, il n’est pas démontré que le bassin de population considéré en 2022 a entraîné une répartition déraisonnable des effectifs.</a:t>
          </a:r>
          <a:r>
            <a:rPr lang="fr-FR" b="1" baseline="0" dirty="0"/>
            <a:t> [67]</a:t>
          </a:r>
          <a:endParaRPr lang="en-US" dirty="0"/>
        </a:p>
      </dgm:t>
    </dgm:pt>
    <dgm:pt modelId="{AAC13E73-0028-9047-9BA8-D1388EEDC6D7}" type="parTrans" cxnId="{DCB069F9-221C-B54E-9460-26B37424F89A}">
      <dgm:prSet/>
      <dgm:spPr/>
      <dgm:t>
        <a:bodyPr/>
        <a:lstStyle/>
        <a:p>
          <a:endParaRPr lang="fr-CA"/>
        </a:p>
      </dgm:t>
    </dgm:pt>
    <dgm:pt modelId="{E7C406AE-55D1-B64A-9693-0687CFEE2848}" type="sibTrans" cxnId="{DCB069F9-221C-B54E-9460-26B37424F89A}">
      <dgm:prSet/>
      <dgm:spPr/>
      <dgm:t>
        <a:bodyPr/>
        <a:lstStyle/>
        <a:p>
          <a:endParaRPr lang="fr-CA"/>
        </a:p>
      </dgm:t>
    </dgm:pt>
    <dgm:pt modelId="{5170914B-F5F2-7242-A711-B7C99B37CCD5}" type="pres">
      <dgm:prSet presAssocID="{DFDB83DF-85E0-41E2-9783-85F7B337F313}" presName="linear" presStyleCnt="0">
        <dgm:presLayoutVars>
          <dgm:animLvl val="lvl"/>
          <dgm:resizeHandles val="exact"/>
        </dgm:presLayoutVars>
      </dgm:prSet>
      <dgm:spPr/>
    </dgm:pt>
    <dgm:pt modelId="{CCB932D6-EA97-0047-91DE-1678586E9931}" type="pres">
      <dgm:prSet presAssocID="{B3F369D5-D7BB-41FA-89EC-CA68C519261F}" presName="parentText" presStyleLbl="node1" presStyleIdx="0" presStyleCnt="3" custScaleY="39099">
        <dgm:presLayoutVars>
          <dgm:chMax val="0"/>
          <dgm:bulletEnabled val="1"/>
        </dgm:presLayoutVars>
      </dgm:prSet>
      <dgm:spPr/>
    </dgm:pt>
    <dgm:pt modelId="{840A7507-69C9-F240-BFA0-378272E39B6F}" type="pres">
      <dgm:prSet presAssocID="{F67B878C-8384-44B9-B50E-F7A4564370CA}" presName="spacer" presStyleCnt="0"/>
      <dgm:spPr/>
    </dgm:pt>
    <dgm:pt modelId="{971C7AE3-6C7E-9A43-B6A3-E60ACC7ECF5E}" type="pres">
      <dgm:prSet presAssocID="{121594CB-302E-4FC9-B069-EE19BABE44A9}" presName="parentText" presStyleLbl="node1" presStyleIdx="1" presStyleCnt="3" custScaleY="44489">
        <dgm:presLayoutVars>
          <dgm:chMax val="0"/>
          <dgm:bulletEnabled val="1"/>
        </dgm:presLayoutVars>
      </dgm:prSet>
      <dgm:spPr/>
    </dgm:pt>
    <dgm:pt modelId="{C76DE17C-B50B-F44C-AA41-22338EBDF161}" type="pres">
      <dgm:prSet presAssocID="{A494FFEA-E4C3-4955-8049-AACB3DC0E366}" presName="spacer" presStyleCnt="0"/>
      <dgm:spPr/>
    </dgm:pt>
    <dgm:pt modelId="{EB451617-F2E1-5F46-93C7-312079EB4BE3}" type="pres">
      <dgm:prSet presAssocID="{C85868EF-ABBA-C74B-BAB7-63C2991DC1F7}" presName="parentText" presStyleLbl="node1" presStyleIdx="2" presStyleCnt="3">
        <dgm:presLayoutVars>
          <dgm:chMax val="0"/>
          <dgm:bulletEnabled val="1"/>
        </dgm:presLayoutVars>
      </dgm:prSet>
      <dgm:spPr/>
    </dgm:pt>
  </dgm:ptLst>
  <dgm:cxnLst>
    <dgm:cxn modelId="{EFB9AB18-9F69-4F49-B57C-6873CD7DBE8E}" type="presOf" srcId="{B3F369D5-D7BB-41FA-89EC-CA68C519261F}" destId="{CCB932D6-EA97-0047-91DE-1678586E9931}" srcOrd="0" destOrd="0" presId="urn:microsoft.com/office/officeart/2005/8/layout/vList2"/>
    <dgm:cxn modelId="{A362E53C-338A-EB46-AB8B-2670A08374AD}" type="presOf" srcId="{C85868EF-ABBA-C74B-BAB7-63C2991DC1F7}" destId="{EB451617-F2E1-5F46-93C7-312079EB4BE3}" srcOrd="0" destOrd="0" presId="urn:microsoft.com/office/officeart/2005/8/layout/vList2"/>
    <dgm:cxn modelId="{9DD76074-9164-0A4E-B911-3758EBE7FFF8}" type="presOf" srcId="{DFDB83DF-85E0-41E2-9783-85F7B337F313}" destId="{5170914B-F5F2-7242-A711-B7C99B37CCD5}" srcOrd="0" destOrd="0" presId="urn:microsoft.com/office/officeart/2005/8/layout/vList2"/>
    <dgm:cxn modelId="{1B91B277-339D-4F41-8B4F-2175F02EA477}" type="presOf" srcId="{121594CB-302E-4FC9-B069-EE19BABE44A9}" destId="{971C7AE3-6C7E-9A43-B6A3-E60ACC7ECF5E}" srcOrd="0" destOrd="0" presId="urn:microsoft.com/office/officeart/2005/8/layout/vList2"/>
    <dgm:cxn modelId="{A78BD2D0-1895-48D3-BC5B-61D1D6152CB3}" srcId="{DFDB83DF-85E0-41E2-9783-85F7B337F313}" destId="{121594CB-302E-4FC9-B069-EE19BABE44A9}" srcOrd="1" destOrd="0" parTransId="{39F470D1-92F3-479B-977E-7746A8978356}" sibTransId="{A494FFEA-E4C3-4955-8049-AACB3DC0E366}"/>
    <dgm:cxn modelId="{FAB578DF-7344-4E12-88EB-EDD0E316A2C2}" srcId="{DFDB83DF-85E0-41E2-9783-85F7B337F313}" destId="{B3F369D5-D7BB-41FA-89EC-CA68C519261F}" srcOrd="0" destOrd="0" parTransId="{E5324E81-1E6F-4479-AE48-9A3DE3D2E037}" sibTransId="{F67B878C-8384-44B9-B50E-F7A4564370CA}"/>
    <dgm:cxn modelId="{DCB069F9-221C-B54E-9460-26B37424F89A}" srcId="{DFDB83DF-85E0-41E2-9783-85F7B337F313}" destId="{C85868EF-ABBA-C74B-BAB7-63C2991DC1F7}" srcOrd="2" destOrd="0" parTransId="{AAC13E73-0028-9047-9BA8-D1388EEDC6D7}" sibTransId="{E7C406AE-55D1-B64A-9693-0687CFEE2848}"/>
    <dgm:cxn modelId="{AA2CAA58-0DFA-9B4E-B1AB-30F9F916928F}" type="presParOf" srcId="{5170914B-F5F2-7242-A711-B7C99B37CCD5}" destId="{CCB932D6-EA97-0047-91DE-1678586E9931}" srcOrd="0" destOrd="0" presId="urn:microsoft.com/office/officeart/2005/8/layout/vList2"/>
    <dgm:cxn modelId="{0CA39089-5554-424E-B5FE-D9F51257BBB9}" type="presParOf" srcId="{5170914B-F5F2-7242-A711-B7C99B37CCD5}" destId="{840A7507-69C9-F240-BFA0-378272E39B6F}" srcOrd="1" destOrd="0" presId="urn:microsoft.com/office/officeart/2005/8/layout/vList2"/>
    <dgm:cxn modelId="{11D0BBD9-040E-BA46-A6A5-B3E3EA1ADF1B}" type="presParOf" srcId="{5170914B-F5F2-7242-A711-B7C99B37CCD5}" destId="{971C7AE3-6C7E-9A43-B6A3-E60ACC7ECF5E}" srcOrd="2" destOrd="0" presId="urn:microsoft.com/office/officeart/2005/8/layout/vList2"/>
    <dgm:cxn modelId="{9F8C2C16-9456-D247-800C-9B3EE9E49D08}" type="presParOf" srcId="{5170914B-F5F2-7242-A711-B7C99B37CCD5}" destId="{C76DE17C-B50B-F44C-AA41-22338EBDF161}" srcOrd="3" destOrd="0" presId="urn:microsoft.com/office/officeart/2005/8/layout/vList2"/>
    <dgm:cxn modelId="{3F489BFB-9C09-BB45-8EB4-5D186DE984F5}" type="presParOf" srcId="{5170914B-F5F2-7242-A711-B7C99B37CCD5}" destId="{EB451617-F2E1-5F46-93C7-312079EB4B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B83DF-85E0-41E2-9783-85F7B337F3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F369D5-D7BB-41FA-89EC-CA68C519261F}">
      <dgm:prSet/>
      <dgm:spPr/>
      <dgm:t>
        <a:bodyPr/>
        <a:lstStyle/>
        <a:p>
          <a:r>
            <a:rPr lang="fr-FR" b="1" baseline="0" dirty="0"/>
            <a:t>« De plus, l'État sait très bien que les femmes ne paient pas pour recevoir des conseils, une échographie ou des médicaments.  L’État sait très bien que les femmes paient un supplément pour des services assurés mais se ferme les yeux et le tolère » [107]</a:t>
          </a:r>
        </a:p>
      </dgm:t>
    </dgm:pt>
    <dgm:pt modelId="{E5324E81-1E6F-4479-AE48-9A3DE3D2E037}" type="parTrans" cxnId="{FAB578DF-7344-4E12-88EB-EDD0E316A2C2}">
      <dgm:prSet/>
      <dgm:spPr/>
      <dgm:t>
        <a:bodyPr/>
        <a:lstStyle/>
        <a:p>
          <a:endParaRPr lang="en-US"/>
        </a:p>
      </dgm:t>
    </dgm:pt>
    <dgm:pt modelId="{F67B878C-8384-44B9-B50E-F7A4564370CA}" type="sibTrans" cxnId="{FAB578DF-7344-4E12-88EB-EDD0E316A2C2}">
      <dgm:prSet/>
      <dgm:spPr/>
      <dgm:t>
        <a:bodyPr/>
        <a:lstStyle/>
        <a:p>
          <a:endParaRPr lang="en-US"/>
        </a:p>
      </dgm:t>
    </dgm:pt>
    <dgm:pt modelId="{E8AFCCD2-B033-384F-8803-70A8D52BF123}">
      <dgm:prSet/>
      <dgm:spPr/>
      <dgm:t>
        <a:bodyPr/>
        <a:lstStyle/>
        <a:p>
          <a:r>
            <a:rPr lang="fr-FR" b="1" baseline="0" dirty="0"/>
            <a:t>« …le recours cherche à faire reconnaître que le gouvernement, en toute connaissance de cause a permis la mise en place d’un système qui contrevient à ses lois, tout en le sachant mais en le permettant pour des raisons financières » [100]</a:t>
          </a:r>
        </a:p>
      </dgm:t>
    </dgm:pt>
    <dgm:pt modelId="{C3493DD8-4FED-1C4A-8F6A-F58B50C1983F}" type="parTrans" cxnId="{B6F6B477-5679-6848-950F-1631F97CBDBE}">
      <dgm:prSet/>
      <dgm:spPr/>
      <dgm:t>
        <a:bodyPr/>
        <a:lstStyle/>
        <a:p>
          <a:endParaRPr lang="fr-CA"/>
        </a:p>
      </dgm:t>
    </dgm:pt>
    <dgm:pt modelId="{9C0A190E-C083-974A-A60A-2C0FA1FCC625}" type="sibTrans" cxnId="{B6F6B477-5679-6848-950F-1631F97CBDBE}">
      <dgm:prSet/>
      <dgm:spPr/>
      <dgm:t>
        <a:bodyPr/>
        <a:lstStyle/>
        <a:p>
          <a:endParaRPr lang="fr-CA"/>
        </a:p>
      </dgm:t>
    </dgm:pt>
    <dgm:pt modelId="{5170914B-F5F2-7242-A711-B7C99B37CCD5}" type="pres">
      <dgm:prSet presAssocID="{DFDB83DF-85E0-41E2-9783-85F7B337F313}" presName="linear" presStyleCnt="0">
        <dgm:presLayoutVars>
          <dgm:animLvl val="lvl"/>
          <dgm:resizeHandles val="exact"/>
        </dgm:presLayoutVars>
      </dgm:prSet>
      <dgm:spPr/>
    </dgm:pt>
    <dgm:pt modelId="{E549B9EB-D52B-F84D-8BA2-A7354A0649BB}" type="pres">
      <dgm:prSet presAssocID="{E8AFCCD2-B033-384F-8803-70A8D52BF123}" presName="parentText" presStyleLbl="node1" presStyleIdx="0" presStyleCnt="2" custScaleY="41961">
        <dgm:presLayoutVars>
          <dgm:chMax val="0"/>
          <dgm:bulletEnabled val="1"/>
        </dgm:presLayoutVars>
      </dgm:prSet>
      <dgm:spPr/>
    </dgm:pt>
    <dgm:pt modelId="{E850A076-AC71-5B4C-B1CB-DBC7A1822213}" type="pres">
      <dgm:prSet presAssocID="{9C0A190E-C083-974A-A60A-2C0FA1FCC625}" presName="spacer" presStyleCnt="0"/>
      <dgm:spPr/>
    </dgm:pt>
    <dgm:pt modelId="{CCB932D6-EA97-0047-91DE-1678586E9931}" type="pres">
      <dgm:prSet presAssocID="{B3F369D5-D7BB-41FA-89EC-CA68C519261F}" presName="parentText" presStyleLbl="node1" presStyleIdx="1" presStyleCnt="2" custScaleY="39099">
        <dgm:presLayoutVars>
          <dgm:chMax val="0"/>
          <dgm:bulletEnabled val="1"/>
        </dgm:presLayoutVars>
      </dgm:prSet>
      <dgm:spPr/>
    </dgm:pt>
  </dgm:ptLst>
  <dgm:cxnLst>
    <dgm:cxn modelId="{EFB9AB18-9F69-4F49-B57C-6873CD7DBE8E}" type="presOf" srcId="{B3F369D5-D7BB-41FA-89EC-CA68C519261F}" destId="{CCB932D6-EA97-0047-91DE-1678586E9931}" srcOrd="0" destOrd="0" presId="urn:microsoft.com/office/officeart/2005/8/layout/vList2"/>
    <dgm:cxn modelId="{E1DBE573-1278-0844-B757-89A478DC5092}" type="presOf" srcId="{E8AFCCD2-B033-384F-8803-70A8D52BF123}" destId="{E549B9EB-D52B-F84D-8BA2-A7354A0649BB}" srcOrd="0" destOrd="0" presId="urn:microsoft.com/office/officeart/2005/8/layout/vList2"/>
    <dgm:cxn modelId="{9DD76074-9164-0A4E-B911-3758EBE7FFF8}" type="presOf" srcId="{DFDB83DF-85E0-41E2-9783-85F7B337F313}" destId="{5170914B-F5F2-7242-A711-B7C99B37CCD5}" srcOrd="0" destOrd="0" presId="urn:microsoft.com/office/officeart/2005/8/layout/vList2"/>
    <dgm:cxn modelId="{B6F6B477-5679-6848-950F-1631F97CBDBE}" srcId="{DFDB83DF-85E0-41E2-9783-85F7B337F313}" destId="{E8AFCCD2-B033-384F-8803-70A8D52BF123}" srcOrd="0" destOrd="0" parTransId="{C3493DD8-4FED-1C4A-8F6A-F58B50C1983F}" sibTransId="{9C0A190E-C083-974A-A60A-2C0FA1FCC625}"/>
    <dgm:cxn modelId="{FAB578DF-7344-4E12-88EB-EDD0E316A2C2}" srcId="{DFDB83DF-85E0-41E2-9783-85F7B337F313}" destId="{B3F369D5-D7BB-41FA-89EC-CA68C519261F}" srcOrd="1" destOrd="0" parTransId="{E5324E81-1E6F-4479-AE48-9A3DE3D2E037}" sibTransId="{F67B878C-8384-44B9-B50E-F7A4564370CA}"/>
    <dgm:cxn modelId="{74867D2E-FA74-7A41-963E-9E5FCF22334E}" type="presParOf" srcId="{5170914B-F5F2-7242-A711-B7C99B37CCD5}" destId="{E549B9EB-D52B-F84D-8BA2-A7354A0649BB}" srcOrd="0" destOrd="0" presId="urn:microsoft.com/office/officeart/2005/8/layout/vList2"/>
    <dgm:cxn modelId="{39DB9B3A-F22B-2D4A-9C93-49604841C446}" type="presParOf" srcId="{5170914B-F5F2-7242-A711-B7C99B37CCD5}" destId="{E850A076-AC71-5B4C-B1CB-DBC7A1822213}" srcOrd="1" destOrd="0" presId="urn:microsoft.com/office/officeart/2005/8/layout/vList2"/>
    <dgm:cxn modelId="{AA2CAA58-0DFA-9B4E-B1AB-30F9F916928F}" type="presParOf" srcId="{5170914B-F5F2-7242-A711-B7C99B37CCD5}" destId="{CCB932D6-EA97-0047-91DE-1678586E99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600F2-4E16-4CF8-9638-170FCF336E8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E6E097-C710-4E4E-A7C0-B067BEE034C2}">
      <dgm:prSet/>
      <dgm:spPr/>
      <dgm:t>
        <a:bodyPr/>
        <a:lstStyle/>
        <a:p>
          <a:r>
            <a:rPr lang="fr-FR"/>
            <a:t>Chaoulli : seul pourvoi en contrôle constitutionnel de la loi ou les demandeurs ont gain de cause</a:t>
          </a:r>
          <a:endParaRPr lang="en-US"/>
        </a:p>
      </dgm:t>
    </dgm:pt>
    <dgm:pt modelId="{15E882D3-514F-4FA5-981E-FD8D61A63464}" type="parTrans" cxnId="{0A45A36D-9842-4757-8EFC-EF5BEBFC16BD}">
      <dgm:prSet/>
      <dgm:spPr/>
      <dgm:t>
        <a:bodyPr/>
        <a:lstStyle/>
        <a:p>
          <a:endParaRPr lang="en-US"/>
        </a:p>
      </dgm:t>
    </dgm:pt>
    <dgm:pt modelId="{99008089-7A95-4274-BEB2-18CDF461A183}" type="sibTrans" cxnId="{0A45A36D-9842-4757-8EFC-EF5BEBFC16BD}">
      <dgm:prSet/>
      <dgm:spPr/>
      <dgm:t>
        <a:bodyPr/>
        <a:lstStyle/>
        <a:p>
          <a:endParaRPr lang="en-US"/>
        </a:p>
      </dgm:t>
    </dgm:pt>
    <dgm:pt modelId="{A60AD145-7B14-4D0B-8E96-5B7363BF3041}">
      <dgm:prSet/>
      <dgm:spPr/>
      <dgm:t>
        <a:bodyPr/>
        <a:lstStyle/>
        <a:p>
          <a:r>
            <a:rPr lang="fr-FR"/>
            <a:t>Intervention de l’État (loi) sur un fond de trop longs délais d’attente – obligation négative</a:t>
          </a:r>
          <a:endParaRPr lang="en-US"/>
        </a:p>
      </dgm:t>
    </dgm:pt>
    <dgm:pt modelId="{5DA773EA-13D8-47A0-802C-5C4CBD0952C2}" type="parTrans" cxnId="{02AC76C2-A5D3-463D-BB9B-6408639F6ED3}">
      <dgm:prSet/>
      <dgm:spPr/>
      <dgm:t>
        <a:bodyPr/>
        <a:lstStyle/>
        <a:p>
          <a:endParaRPr lang="en-US"/>
        </a:p>
      </dgm:t>
    </dgm:pt>
    <dgm:pt modelId="{AAC0AD34-1D3E-4E9F-B149-7941FF4C9D22}" type="sibTrans" cxnId="{02AC76C2-A5D3-463D-BB9B-6408639F6ED3}">
      <dgm:prSet/>
      <dgm:spPr/>
      <dgm:t>
        <a:bodyPr/>
        <a:lstStyle/>
        <a:p>
          <a:endParaRPr lang="en-US"/>
        </a:p>
      </dgm:t>
    </dgm:pt>
    <dgm:pt modelId="{E1CB9A5C-A622-49C1-BAE8-8579F4251B07}">
      <dgm:prSet/>
      <dgm:spPr/>
      <dgm:t>
        <a:bodyPr/>
        <a:lstStyle/>
        <a:p>
          <a:r>
            <a:rPr lang="fr-FR"/>
            <a:t>2 autres affaires où les demandeurs ont gain de cause : recours collectif en responsabilité civile (dans mon échantillon par erreur !)</a:t>
          </a:r>
          <a:endParaRPr lang="en-US"/>
        </a:p>
      </dgm:t>
    </dgm:pt>
    <dgm:pt modelId="{04204754-7CDE-4A47-B99D-6CA4A57692E4}" type="parTrans" cxnId="{1B6474EA-204B-408B-AFEE-1CF8EF483EFA}">
      <dgm:prSet/>
      <dgm:spPr/>
      <dgm:t>
        <a:bodyPr/>
        <a:lstStyle/>
        <a:p>
          <a:endParaRPr lang="en-US"/>
        </a:p>
      </dgm:t>
    </dgm:pt>
    <dgm:pt modelId="{B12D7564-5450-4A3C-9090-DF7361A2FBE8}" type="sibTrans" cxnId="{1B6474EA-204B-408B-AFEE-1CF8EF483EFA}">
      <dgm:prSet/>
      <dgm:spPr/>
      <dgm:t>
        <a:bodyPr/>
        <a:lstStyle/>
        <a:p>
          <a:endParaRPr lang="en-US"/>
        </a:p>
      </dgm:t>
    </dgm:pt>
    <dgm:pt modelId="{63C716E4-747C-4455-89F6-A5A8F812DD7A}">
      <dgm:prSet/>
      <dgm:spPr/>
      <dgm:t>
        <a:bodyPr/>
        <a:lstStyle/>
        <a:p>
          <a:r>
            <a:rPr lang="fr-FR"/>
            <a:t>Association pour l’accès à l’avortement c. Québec (P.G.), 2006 QCCS 4694</a:t>
          </a:r>
          <a:endParaRPr lang="en-US"/>
        </a:p>
      </dgm:t>
    </dgm:pt>
    <dgm:pt modelId="{D329B707-C57A-4DC3-A6E5-09B6C67EA725}" type="parTrans" cxnId="{9CFCCCCD-C825-4862-A859-70458BB7A4B2}">
      <dgm:prSet/>
      <dgm:spPr/>
      <dgm:t>
        <a:bodyPr/>
        <a:lstStyle/>
        <a:p>
          <a:endParaRPr lang="en-US"/>
        </a:p>
      </dgm:t>
    </dgm:pt>
    <dgm:pt modelId="{7BA983BE-187D-451D-96B7-AD3F5D00291E}" type="sibTrans" cxnId="{9CFCCCCD-C825-4862-A859-70458BB7A4B2}">
      <dgm:prSet/>
      <dgm:spPr/>
      <dgm:t>
        <a:bodyPr/>
        <a:lstStyle/>
        <a:p>
          <a:endParaRPr lang="en-US"/>
        </a:p>
      </dgm:t>
    </dgm:pt>
    <dgm:pt modelId="{CB7E58CC-0BFF-4E60-806C-706926FCE114}">
      <dgm:prSet/>
      <dgm:spPr/>
      <dgm:t>
        <a:bodyPr/>
        <a:lstStyle/>
        <a:p>
          <a:r>
            <a:rPr lang="fr-FR"/>
            <a:t>RCLAQ c. Sté d’habitation du Qc, 2015 QCCS 600</a:t>
          </a:r>
          <a:endParaRPr lang="en-US"/>
        </a:p>
      </dgm:t>
    </dgm:pt>
    <dgm:pt modelId="{D4690A11-1D29-4083-9713-5CA401F75BC6}" type="parTrans" cxnId="{CF7A8E44-7A3A-403B-8EDB-B333ACCD1166}">
      <dgm:prSet/>
      <dgm:spPr/>
      <dgm:t>
        <a:bodyPr/>
        <a:lstStyle/>
        <a:p>
          <a:endParaRPr lang="en-US"/>
        </a:p>
      </dgm:t>
    </dgm:pt>
    <dgm:pt modelId="{CDE14624-687C-432C-A743-4983F4FC7765}" type="sibTrans" cxnId="{CF7A8E44-7A3A-403B-8EDB-B333ACCD1166}">
      <dgm:prSet/>
      <dgm:spPr/>
      <dgm:t>
        <a:bodyPr/>
        <a:lstStyle/>
        <a:p>
          <a:endParaRPr lang="en-US"/>
        </a:p>
      </dgm:t>
    </dgm:pt>
    <dgm:pt modelId="{7D04FBC2-72DA-3443-8C84-E28C6D56F39B}" type="pres">
      <dgm:prSet presAssocID="{F94600F2-4E16-4CF8-9638-170FCF336E89}" presName="linear" presStyleCnt="0">
        <dgm:presLayoutVars>
          <dgm:animLvl val="lvl"/>
          <dgm:resizeHandles val="exact"/>
        </dgm:presLayoutVars>
      </dgm:prSet>
      <dgm:spPr/>
    </dgm:pt>
    <dgm:pt modelId="{C2B626F9-FEFF-4847-85CD-E773BA2AF469}" type="pres">
      <dgm:prSet presAssocID="{EFE6E097-C710-4E4E-A7C0-B067BEE034C2}" presName="parentText" presStyleLbl="node1" presStyleIdx="0" presStyleCnt="2">
        <dgm:presLayoutVars>
          <dgm:chMax val="0"/>
          <dgm:bulletEnabled val="1"/>
        </dgm:presLayoutVars>
      </dgm:prSet>
      <dgm:spPr/>
    </dgm:pt>
    <dgm:pt modelId="{F3776C96-B7EE-2C4D-8AE7-9860298FA9E2}" type="pres">
      <dgm:prSet presAssocID="{EFE6E097-C710-4E4E-A7C0-B067BEE034C2}" presName="childText" presStyleLbl="revTx" presStyleIdx="0" presStyleCnt="2">
        <dgm:presLayoutVars>
          <dgm:bulletEnabled val="1"/>
        </dgm:presLayoutVars>
      </dgm:prSet>
      <dgm:spPr/>
    </dgm:pt>
    <dgm:pt modelId="{A93E53F8-3A09-0C49-B05C-ECDB09934EF9}" type="pres">
      <dgm:prSet presAssocID="{E1CB9A5C-A622-49C1-BAE8-8579F4251B07}" presName="parentText" presStyleLbl="node1" presStyleIdx="1" presStyleCnt="2">
        <dgm:presLayoutVars>
          <dgm:chMax val="0"/>
          <dgm:bulletEnabled val="1"/>
        </dgm:presLayoutVars>
      </dgm:prSet>
      <dgm:spPr/>
    </dgm:pt>
    <dgm:pt modelId="{7EBE32C9-F856-3748-A4F2-C0EF64A45F52}" type="pres">
      <dgm:prSet presAssocID="{E1CB9A5C-A622-49C1-BAE8-8579F4251B07}" presName="childText" presStyleLbl="revTx" presStyleIdx="1" presStyleCnt="2">
        <dgm:presLayoutVars>
          <dgm:bulletEnabled val="1"/>
        </dgm:presLayoutVars>
      </dgm:prSet>
      <dgm:spPr/>
    </dgm:pt>
  </dgm:ptLst>
  <dgm:cxnLst>
    <dgm:cxn modelId="{CF7A8E44-7A3A-403B-8EDB-B333ACCD1166}" srcId="{E1CB9A5C-A622-49C1-BAE8-8579F4251B07}" destId="{CB7E58CC-0BFF-4E60-806C-706926FCE114}" srcOrd="1" destOrd="0" parTransId="{D4690A11-1D29-4083-9713-5CA401F75BC6}" sibTransId="{CDE14624-687C-432C-A743-4983F4FC7765}"/>
    <dgm:cxn modelId="{5C743868-9CE6-1F47-B1C4-1B81299BF929}" type="presOf" srcId="{CB7E58CC-0BFF-4E60-806C-706926FCE114}" destId="{7EBE32C9-F856-3748-A4F2-C0EF64A45F52}" srcOrd="0" destOrd="1" presId="urn:microsoft.com/office/officeart/2005/8/layout/vList2"/>
    <dgm:cxn modelId="{E9FA816A-43D3-7649-BD34-49FCB03AB68F}" type="presOf" srcId="{EFE6E097-C710-4E4E-A7C0-B067BEE034C2}" destId="{C2B626F9-FEFF-4847-85CD-E773BA2AF469}" srcOrd="0" destOrd="0" presId="urn:microsoft.com/office/officeart/2005/8/layout/vList2"/>
    <dgm:cxn modelId="{2073E76B-78BE-1346-A5A7-7FD967979D37}" type="presOf" srcId="{63C716E4-747C-4455-89F6-A5A8F812DD7A}" destId="{7EBE32C9-F856-3748-A4F2-C0EF64A45F52}" srcOrd="0" destOrd="0" presId="urn:microsoft.com/office/officeart/2005/8/layout/vList2"/>
    <dgm:cxn modelId="{0A45A36D-9842-4757-8EFC-EF5BEBFC16BD}" srcId="{F94600F2-4E16-4CF8-9638-170FCF336E89}" destId="{EFE6E097-C710-4E4E-A7C0-B067BEE034C2}" srcOrd="0" destOrd="0" parTransId="{15E882D3-514F-4FA5-981E-FD8D61A63464}" sibTransId="{99008089-7A95-4274-BEB2-18CDF461A183}"/>
    <dgm:cxn modelId="{78804876-0BB2-4B4E-8238-0DBCF42ED232}" type="presOf" srcId="{A60AD145-7B14-4D0B-8E96-5B7363BF3041}" destId="{F3776C96-B7EE-2C4D-8AE7-9860298FA9E2}" srcOrd="0" destOrd="0" presId="urn:microsoft.com/office/officeart/2005/8/layout/vList2"/>
    <dgm:cxn modelId="{02AC76C2-A5D3-463D-BB9B-6408639F6ED3}" srcId="{EFE6E097-C710-4E4E-A7C0-B067BEE034C2}" destId="{A60AD145-7B14-4D0B-8E96-5B7363BF3041}" srcOrd="0" destOrd="0" parTransId="{5DA773EA-13D8-47A0-802C-5C4CBD0952C2}" sibTransId="{AAC0AD34-1D3E-4E9F-B149-7941FF4C9D22}"/>
    <dgm:cxn modelId="{9CFCCCCD-C825-4862-A859-70458BB7A4B2}" srcId="{E1CB9A5C-A622-49C1-BAE8-8579F4251B07}" destId="{63C716E4-747C-4455-89F6-A5A8F812DD7A}" srcOrd="0" destOrd="0" parTransId="{D329B707-C57A-4DC3-A6E5-09B6C67EA725}" sibTransId="{7BA983BE-187D-451D-96B7-AD3F5D00291E}"/>
    <dgm:cxn modelId="{1B6474EA-204B-408B-AFEE-1CF8EF483EFA}" srcId="{F94600F2-4E16-4CF8-9638-170FCF336E89}" destId="{E1CB9A5C-A622-49C1-BAE8-8579F4251B07}" srcOrd="1" destOrd="0" parTransId="{04204754-7CDE-4A47-B99D-6CA4A57692E4}" sibTransId="{B12D7564-5450-4A3C-9090-DF7361A2FBE8}"/>
    <dgm:cxn modelId="{FE9730F8-AF41-584F-B99E-FC2EE3229A62}" type="presOf" srcId="{F94600F2-4E16-4CF8-9638-170FCF336E89}" destId="{7D04FBC2-72DA-3443-8C84-E28C6D56F39B}" srcOrd="0" destOrd="0" presId="urn:microsoft.com/office/officeart/2005/8/layout/vList2"/>
    <dgm:cxn modelId="{FEB024FB-E9B4-0C4F-9AF6-B770FAFA1F8E}" type="presOf" srcId="{E1CB9A5C-A622-49C1-BAE8-8579F4251B07}" destId="{A93E53F8-3A09-0C49-B05C-ECDB09934EF9}" srcOrd="0" destOrd="0" presId="urn:microsoft.com/office/officeart/2005/8/layout/vList2"/>
    <dgm:cxn modelId="{ABFAAD39-D84A-A747-8396-D35CE71C6E92}" type="presParOf" srcId="{7D04FBC2-72DA-3443-8C84-E28C6D56F39B}" destId="{C2B626F9-FEFF-4847-85CD-E773BA2AF469}" srcOrd="0" destOrd="0" presId="urn:microsoft.com/office/officeart/2005/8/layout/vList2"/>
    <dgm:cxn modelId="{7E4BF334-DC60-F645-8E86-04C5B8171C85}" type="presParOf" srcId="{7D04FBC2-72DA-3443-8C84-E28C6D56F39B}" destId="{F3776C96-B7EE-2C4D-8AE7-9860298FA9E2}" srcOrd="1" destOrd="0" presId="urn:microsoft.com/office/officeart/2005/8/layout/vList2"/>
    <dgm:cxn modelId="{4345355D-CE18-1841-9FAD-E0DE3E2AE621}" type="presParOf" srcId="{7D04FBC2-72DA-3443-8C84-E28C6D56F39B}" destId="{A93E53F8-3A09-0C49-B05C-ECDB09934EF9}" srcOrd="2" destOrd="0" presId="urn:microsoft.com/office/officeart/2005/8/layout/vList2"/>
    <dgm:cxn modelId="{3A296C12-0037-F04E-88F0-330C0D07D10A}" type="presParOf" srcId="{7D04FBC2-72DA-3443-8C84-E28C6D56F39B}" destId="{7EBE32C9-F856-3748-A4F2-C0EF64A45F5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C9B94-623C-434D-9F01-B8732CCF4D3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FF9B5CF-C892-484B-87CD-7AB3196154EE}">
      <dgm:prSet/>
      <dgm:spPr/>
      <dgm:t>
        <a:bodyPr/>
        <a:lstStyle/>
        <a:p>
          <a:r>
            <a:rPr lang="fr-FR"/>
            <a:t>« Contamination » des droits par NGP ?</a:t>
          </a:r>
          <a:endParaRPr lang="en-US"/>
        </a:p>
      </dgm:t>
    </dgm:pt>
    <dgm:pt modelId="{9E5327E0-A2AD-4D3E-B3EF-66DAC6C7CFA0}" type="parTrans" cxnId="{E5AC8C9E-1E0D-4FE8-96AC-1FCD4DF47A8C}">
      <dgm:prSet/>
      <dgm:spPr/>
      <dgm:t>
        <a:bodyPr/>
        <a:lstStyle/>
        <a:p>
          <a:endParaRPr lang="en-US"/>
        </a:p>
      </dgm:t>
    </dgm:pt>
    <dgm:pt modelId="{E81B3332-A082-452E-80F0-6824663101DB}" type="sibTrans" cxnId="{E5AC8C9E-1E0D-4FE8-96AC-1FCD4DF47A8C}">
      <dgm:prSet/>
      <dgm:spPr/>
      <dgm:t>
        <a:bodyPr/>
        <a:lstStyle/>
        <a:p>
          <a:endParaRPr lang="en-US"/>
        </a:p>
      </dgm:t>
    </dgm:pt>
    <dgm:pt modelId="{B336D172-165E-464B-ADD0-C647122CCF83}">
      <dgm:prSet/>
      <dgm:spPr/>
      <dgm:t>
        <a:bodyPr/>
        <a:lstStyle/>
        <a:p>
          <a:r>
            <a:rPr lang="fr-FR"/>
            <a:t>Activation et responsabilité</a:t>
          </a:r>
          <a:endParaRPr lang="en-US"/>
        </a:p>
      </dgm:t>
    </dgm:pt>
    <dgm:pt modelId="{8564CA46-62DD-49FF-9815-A6F08C3A40C0}" type="parTrans" cxnId="{AB22EAA3-FAFE-4163-BFCD-B04174DC0851}">
      <dgm:prSet/>
      <dgm:spPr/>
      <dgm:t>
        <a:bodyPr/>
        <a:lstStyle/>
        <a:p>
          <a:endParaRPr lang="en-US"/>
        </a:p>
      </dgm:t>
    </dgm:pt>
    <dgm:pt modelId="{9BE80476-0DB0-4713-B358-AF570EEA81D6}" type="sibTrans" cxnId="{AB22EAA3-FAFE-4163-BFCD-B04174DC0851}">
      <dgm:prSet/>
      <dgm:spPr/>
      <dgm:t>
        <a:bodyPr/>
        <a:lstStyle/>
        <a:p>
          <a:endParaRPr lang="en-US"/>
        </a:p>
      </dgm:t>
    </dgm:pt>
    <dgm:pt modelId="{CB388CF7-B346-47CC-856B-DD14A70CB777}">
      <dgm:prSet/>
      <dgm:spPr/>
      <dgm:t>
        <a:bodyPr/>
        <a:lstStyle/>
        <a:p>
          <a:r>
            <a:rPr lang="fr-FR"/>
            <a:t>Adaptation de la personne aux contraintes et exigences des systèmes vs l’inverse (J-P. Ménard, 2018)</a:t>
          </a:r>
          <a:endParaRPr lang="en-US"/>
        </a:p>
      </dgm:t>
    </dgm:pt>
    <dgm:pt modelId="{9E9C43DB-365B-4AE5-9ACC-1632195A055C}" type="parTrans" cxnId="{0CD6137E-0066-417B-B118-86E4E792F104}">
      <dgm:prSet/>
      <dgm:spPr/>
      <dgm:t>
        <a:bodyPr/>
        <a:lstStyle/>
        <a:p>
          <a:endParaRPr lang="en-US"/>
        </a:p>
      </dgm:t>
    </dgm:pt>
    <dgm:pt modelId="{92DE40B7-FBA6-47BB-AB7D-69A7D7D33801}" type="sibTrans" cxnId="{0CD6137E-0066-417B-B118-86E4E792F104}">
      <dgm:prSet/>
      <dgm:spPr/>
      <dgm:t>
        <a:bodyPr/>
        <a:lstStyle/>
        <a:p>
          <a:endParaRPr lang="en-US"/>
        </a:p>
      </dgm:t>
    </dgm:pt>
    <dgm:pt modelId="{8E184E67-4509-406B-B6AF-F64C130F9C25}">
      <dgm:prSet/>
      <dgm:spPr/>
      <dgm:t>
        <a:bodyPr/>
        <a:lstStyle/>
        <a:p>
          <a:r>
            <a:rPr lang="fr-FR"/>
            <a:t>Brouillage de la cause des atteintes aux droits par la NGP ?</a:t>
          </a:r>
          <a:endParaRPr lang="en-US"/>
        </a:p>
      </dgm:t>
    </dgm:pt>
    <dgm:pt modelId="{DC4B5491-6A47-48C1-8499-7DCA9A4F9A61}" type="parTrans" cxnId="{720FDA30-DD17-4AA8-BCF9-C01E9BB687B9}">
      <dgm:prSet/>
      <dgm:spPr/>
      <dgm:t>
        <a:bodyPr/>
        <a:lstStyle/>
        <a:p>
          <a:endParaRPr lang="en-US"/>
        </a:p>
      </dgm:t>
    </dgm:pt>
    <dgm:pt modelId="{864B7F95-6FE5-455C-BD09-D0ADDB74F224}" type="sibTrans" cxnId="{720FDA30-DD17-4AA8-BCF9-C01E9BB687B9}">
      <dgm:prSet/>
      <dgm:spPr/>
      <dgm:t>
        <a:bodyPr/>
        <a:lstStyle/>
        <a:p>
          <a:endParaRPr lang="en-US"/>
        </a:p>
      </dgm:t>
    </dgm:pt>
    <dgm:pt modelId="{67C13050-7842-4213-85B2-89F5095AE824}">
      <dgm:prSet/>
      <dgm:spPr/>
      <dgm:t>
        <a:bodyPr/>
        <a:lstStyle/>
        <a:p>
          <a:r>
            <a:rPr lang="fr-FR"/>
            <a:t>Insuffisance de médecins vs plan de répartition (Roper, 2022 QCCS 3335)</a:t>
          </a:r>
          <a:endParaRPr lang="en-US"/>
        </a:p>
      </dgm:t>
    </dgm:pt>
    <dgm:pt modelId="{4E984611-3396-4D70-AFA9-AC604CFEE625}" type="parTrans" cxnId="{1913C4D9-5225-4BBF-A654-D1B4E657033C}">
      <dgm:prSet/>
      <dgm:spPr/>
      <dgm:t>
        <a:bodyPr/>
        <a:lstStyle/>
        <a:p>
          <a:endParaRPr lang="en-US"/>
        </a:p>
      </dgm:t>
    </dgm:pt>
    <dgm:pt modelId="{6F33B70B-BFB2-4CAA-A32D-64ABB34AFE4D}" type="sibTrans" cxnId="{1913C4D9-5225-4BBF-A654-D1B4E657033C}">
      <dgm:prSet/>
      <dgm:spPr/>
      <dgm:t>
        <a:bodyPr/>
        <a:lstStyle/>
        <a:p>
          <a:endParaRPr lang="en-US"/>
        </a:p>
      </dgm:t>
    </dgm:pt>
    <dgm:pt modelId="{6390EB6D-80D5-4FF3-B569-8BA93B3B81C4}">
      <dgm:prSet/>
      <dgm:spPr/>
      <dgm:t>
        <a:bodyPr/>
        <a:lstStyle/>
        <a:p>
          <a:r>
            <a:rPr lang="fr-FR"/>
            <a:t>Est-ce que le droit des Chartes peut capter la NGP en action ?</a:t>
          </a:r>
          <a:endParaRPr lang="en-US"/>
        </a:p>
      </dgm:t>
    </dgm:pt>
    <dgm:pt modelId="{CBCB8B1B-4C95-435E-B171-B46B20C3D421}" type="parTrans" cxnId="{B59EDA2E-8250-49F8-9406-D3B05865DC79}">
      <dgm:prSet/>
      <dgm:spPr/>
      <dgm:t>
        <a:bodyPr/>
        <a:lstStyle/>
        <a:p>
          <a:endParaRPr lang="en-US"/>
        </a:p>
      </dgm:t>
    </dgm:pt>
    <dgm:pt modelId="{0383F3EB-569F-4ECD-9E66-7DA775E4038A}" type="sibTrans" cxnId="{B59EDA2E-8250-49F8-9406-D3B05865DC79}">
      <dgm:prSet/>
      <dgm:spPr/>
      <dgm:t>
        <a:bodyPr/>
        <a:lstStyle/>
        <a:p>
          <a:endParaRPr lang="en-US"/>
        </a:p>
      </dgm:t>
    </dgm:pt>
    <dgm:pt modelId="{2EDE3C8E-5CDE-498C-8B70-203200993600}">
      <dgm:prSet/>
      <dgm:spPr/>
      <dgm:t>
        <a:bodyPr/>
        <a:lstStyle/>
        <a:p>
          <a:r>
            <a:rPr lang="fr-FR"/>
            <a:t>Contrôle judiciaire du pouvoir discrétionnaire – les limites et les ouvertures du standard de raisonnabilité</a:t>
          </a:r>
          <a:endParaRPr lang="en-US"/>
        </a:p>
      </dgm:t>
    </dgm:pt>
    <dgm:pt modelId="{9CD15A2E-2CCE-44B9-AABD-7A76F15C5E19}" type="parTrans" cxnId="{209F1B98-087B-4FE0-B529-C5F587AD6AA7}">
      <dgm:prSet/>
      <dgm:spPr/>
      <dgm:t>
        <a:bodyPr/>
        <a:lstStyle/>
        <a:p>
          <a:endParaRPr lang="en-US"/>
        </a:p>
      </dgm:t>
    </dgm:pt>
    <dgm:pt modelId="{817EE373-8FEB-4F99-9C12-DBF2B01559E4}" type="sibTrans" cxnId="{209F1B98-087B-4FE0-B529-C5F587AD6AA7}">
      <dgm:prSet/>
      <dgm:spPr/>
      <dgm:t>
        <a:bodyPr/>
        <a:lstStyle/>
        <a:p>
          <a:endParaRPr lang="en-US"/>
        </a:p>
      </dgm:t>
    </dgm:pt>
    <dgm:pt modelId="{B538A5EC-2CB0-814F-B0BE-3CA40563CBF0}" type="pres">
      <dgm:prSet presAssocID="{A31C9B94-623C-434D-9F01-B8732CCF4D3B}" presName="linear" presStyleCnt="0">
        <dgm:presLayoutVars>
          <dgm:animLvl val="lvl"/>
          <dgm:resizeHandles val="exact"/>
        </dgm:presLayoutVars>
      </dgm:prSet>
      <dgm:spPr/>
    </dgm:pt>
    <dgm:pt modelId="{29A4682C-DD48-A948-BD61-4FF3BD531B17}" type="pres">
      <dgm:prSet presAssocID="{DFF9B5CF-C892-484B-87CD-7AB3196154EE}" presName="parentText" presStyleLbl="node1" presStyleIdx="0" presStyleCnt="2">
        <dgm:presLayoutVars>
          <dgm:chMax val="0"/>
          <dgm:bulletEnabled val="1"/>
        </dgm:presLayoutVars>
      </dgm:prSet>
      <dgm:spPr/>
    </dgm:pt>
    <dgm:pt modelId="{23E2C8C8-EB2B-904A-ABBD-3E99860933E6}" type="pres">
      <dgm:prSet presAssocID="{DFF9B5CF-C892-484B-87CD-7AB3196154EE}" presName="childText" presStyleLbl="revTx" presStyleIdx="0" presStyleCnt="2">
        <dgm:presLayoutVars>
          <dgm:bulletEnabled val="1"/>
        </dgm:presLayoutVars>
      </dgm:prSet>
      <dgm:spPr/>
    </dgm:pt>
    <dgm:pt modelId="{3B0707F0-78C5-FF48-AC3F-480CDEE03872}" type="pres">
      <dgm:prSet presAssocID="{8E184E67-4509-406B-B6AF-F64C130F9C25}" presName="parentText" presStyleLbl="node1" presStyleIdx="1" presStyleCnt="2">
        <dgm:presLayoutVars>
          <dgm:chMax val="0"/>
          <dgm:bulletEnabled val="1"/>
        </dgm:presLayoutVars>
      </dgm:prSet>
      <dgm:spPr/>
    </dgm:pt>
    <dgm:pt modelId="{313A73EB-E4C7-654B-A4CA-872EE4F4B6DE}" type="pres">
      <dgm:prSet presAssocID="{8E184E67-4509-406B-B6AF-F64C130F9C25}" presName="childText" presStyleLbl="revTx" presStyleIdx="1" presStyleCnt="2">
        <dgm:presLayoutVars>
          <dgm:bulletEnabled val="1"/>
        </dgm:presLayoutVars>
      </dgm:prSet>
      <dgm:spPr/>
    </dgm:pt>
  </dgm:ptLst>
  <dgm:cxnLst>
    <dgm:cxn modelId="{556E3C13-5786-6848-857C-217C432FC803}" type="presOf" srcId="{6390EB6D-80D5-4FF3-B569-8BA93B3B81C4}" destId="{313A73EB-E4C7-654B-A4CA-872EE4F4B6DE}" srcOrd="0" destOrd="1" presId="urn:microsoft.com/office/officeart/2005/8/layout/vList2"/>
    <dgm:cxn modelId="{B59EDA2E-8250-49F8-9406-D3B05865DC79}" srcId="{8E184E67-4509-406B-B6AF-F64C130F9C25}" destId="{6390EB6D-80D5-4FF3-B569-8BA93B3B81C4}" srcOrd="1" destOrd="0" parTransId="{CBCB8B1B-4C95-435E-B171-B46B20C3D421}" sibTransId="{0383F3EB-569F-4ECD-9E66-7DA775E4038A}"/>
    <dgm:cxn modelId="{720FDA30-DD17-4AA8-BCF9-C01E9BB687B9}" srcId="{A31C9B94-623C-434D-9F01-B8732CCF4D3B}" destId="{8E184E67-4509-406B-B6AF-F64C130F9C25}" srcOrd="1" destOrd="0" parTransId="{DC4B5491-6A47-48C1-8499-7DCA9A4F9A61}" sibTransId="{864B7F95-6FE5-455C-BD09-D0ADDB74F224}"/>
    <dgm:cxn modelId="{B0A8F342-4B9B-D14A-9000-8BFC32D46CAF}" type="presOf" srcId="{DFF9B5CF-C892-484B-87CD-7AB3196154EE}" destId="{29A4682C-DD48-A948-BD61-4FF3BD531B17}" srcOrd="0" destOrd="0" presId="urn:microsoft.com/office/officeart/2005/8/layout/vList2"/>
    <dgm:cxn modelId="{D28C8862-C009-914D-AE67-84896AB1F233}" type="presOf" srcId="{8E184E67-4509-406B-B6AF-F64C130F9C25}" destId="{3B0707F0-78C5-FF48-AC3F-480CDEE03872}" srcOrd="0" destOrd="0" presId="urn:microsoft.com/office/officeart/2005/8/layout/vList2"/>
    <dgm:cxn modelId="{0CD6137E-0066-417B-B118-86E4E792F104}" srcId="{DFF9B5CF-C892-484B-87CD-7AB3196154EE}" destId="{CB388CF7-B346-47CC-856B-DD14A70CB777}" srcOrd="1" destOrd="0" parTransId="{9E9C43DB-365B-4AE5-9ACC-1632195A055C}" sibTransId="{92DE40B7-FBA6-47BB-AB7D-69A7D7D33801}"/>
    <dgm:cxn modelId="{E1ABBB96-CE34-B04D-A19C-39CD034AEEBA}" type="presOf" srcId="{67C13050-7842-4213-85B2-89F5095AE824}" destId="{313A73EB-E4C7-654B-A4CA-872EE4F4B6DE}" srcOrd="0" destOrd="0" presId="urn:microsoft.com/office/officeart/2005/8/layout/vList2"/>
    <dgm:cxn modelId="{209F1B98-087B-4FE0-B529-C5F587AD6AA7}" srcId="{8E184E67-4509-406B-B6AF-F64C130F9C25}" destId="{2EDE3C8E-5CDE-498C-8B70-203200993600}" srcOrd="2" destOrd="0" parTransId="{9CD15A2E-2CCE-44B9-AABD-7A76F15C5E19}" sibTransId="{817EE373-8FEB-4F99-9C12-DBF2B01559E4}"/>
    <dgm:cxn modelId="{E5AC8C9E-1E0D-4FE8-96AC-1FCD4DF47A8C}" srcId="{A31C9B94-623C-434D-9F01-B8732CCF4D3B}" destId="{DFF9B5CF-C892-484B-87CD-7AB3196154EE}" srcOrd="0" destOrd="0" parTransId="{9E5327E0-A2AD-4D3E-B3EF-66DAC6C7CFA0}" sibTransId="{E81B3332-A082-452E-80F0-6824663101DB}"/>
    <dgm:cxn modelId="{3086DF9E-B375-5043-8796-0085496FEDDB}" type="presOf" srcId="{CB388CF7-B346-47CC-856B-DD14A70CB777}" destId="{23E2C8C8-EB2B-904A-ABBD-3E99860933E6}" srcOrd="0" destOrd="1" presId="urn:microsoft.com/office/officeart/2005/8/layout/vList2"/>
    <dgm:cxn modelId="{AB22EAA3-FAFE-4163-BFCD-B04174DC0851}" srcId="{DFF9B5CF-C892-484B-87CD-7AB3196154EE}" destId="{B336D172-165E-464B-ADD0-C647122CCF83}" srcOrd="0" destOrd="0" parTransId="{8564CA46-62DD-49FF-9815-A6F08C3A40C0}" sibTransId="{9BE80476-0DB0-4713-B358-AF570EEA81D6}"/>
    <dgm:cxn modelId="{4BF405A6-0246-5548-9348-4BA63C2BA4B9}" type="presOf" srcId="{B336D172-165E-464B-ADD0-C647122CCF83}" destId="{23E2C8C8-EB2B-904A-ABBD-3E99860933E6}" srcOrd="0" destOrd="0" presId="urn:microsoft.com/office/officeart/2005/8/layout/vList2"/>
    <dgm:cxn modelId="{502708AE-387E-B64D-8D6E-17EE34018623}" type="presOf" srcId="{A31C9B94-623C-434D-9F01-B8732CCF4D3B}" destId="{B538A5EC-2CB0-814F-B0BE-3CA40563CBF0}" srcOrd="0" destOrd="0" presId="urn:microsoft.com/office/officeart/2005/8/layout/vList2"/>
    <dgm:cxn modelId="{1913C4D9-5225-4BBF-A654-D1B4E657033C}" srcId="{8E184E67-4509-406B-B6AF-F64C130F9C25}" destId="{67C13050-7842-4213-85B2-89F5095AE824}" srcOrd="0" destOrd="0" parTransId="{4E984611-3396-4D70-AFA9-AC604CFEE625}" sibTransId="{6F33B70B-BFB2-4CAA-A32D-64ABB34AFE4D}"/>
    <dgm:cxn modelId="{072BD6E2-D7A1-044F-A722-22D8CAC87B20}" type="presOf" srcId="{2EDE3C8E-5CDE-498C-8B70-203200993600}" destId="{313A73EB-E4C7-654B-A4CA-872EE4F4B6DE}" srcOrd="0" destOrd="2" presId="urn:microsoft.com/office/officeart/2005/8/layout/vList2"/>
    <dgm:cxn modelId="{201BAAA3-B0D0-B04A-9EFA-8B16265EFED6}" type="presParOf" srcId="{B538A5EC-2CB0-814F-B0BE-3CA40563CBF0}" destId="{29A4682C-DD48-A948-BD61-4FF3BD531B17}" srcOrd="0" destOrd="0" presId="urn:microsoft.com/office/officeart/2005/8/layout/vList2"/>
    <dgm:cxn modelId="{D6C4A35A-82DA-FB49-A1F5-01036A3790FA}" type="presParOf" srcId="{B538A5EC-2CB0-814F-B0BE-3CA40563CBF0}" destId="{23E2C8C8-EB2B-904A-ABBD-3E99860933E6}" srcOrd="1" destOrd="0" presId="urn:microsoft.com/office/officeart/2005/8/layout/vList2"/>
    <dgm:cxn modelId="{8FCDF4FB-520C-6A42-8DC6-FB0A62F63EEC}" type="presParOf" srcId="{B538A5EC-2CB0-814F-B0BE-3CA40563CBF0}" destId="{3B0707F0-78C5-FF48-AC3F-480CDEE03872}" srcOrd="2" destOrd="0" presId="urn:microsoft.com/office/officeart/2005/8/layout/vList2"/>
    <dgm:cxn modelId="{11C468D5-E1D8-4A43-8C53-55421920D867}" type="presParOf" srcId="{B538A5EC-2CB0-814F-B0BE-3CA40563CBF0}" destId="{313A73EB-E4C7-654B-A4CA-872EE4F4B6D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32D6-EA97-0047-91DE-1678586E9931}">
      <dsp:nvSpPr>
        <dsp:cNvPr id="0" name=""/>
        <dsp:cNvSpPr/>
      </dsp:nvSpPr>
      <dsp:spPr>
        <a:xfrm>
          <a:off x="0" y="262984"/>
          <a:ext cx="6383102" cy="10599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baseline="0"/>
            <a:t>« En l’espèce, le nombre insuffisant de médecins de famille en première ligne au Québec est généralisé » [125]</a:t>
          </a:r>
          <a:endParaRPr lang="en-US" sz="1700" kern="1200"/>
        </a:p>
      </dsp:txBody>
      <dsp:txXfrm>
        <a:off x="51741" y="314725"/>
        <a:ext cx="6279620" cy="956439"/>
      </dsp:txXfrm>
    </dsp:sp>
    <dsp:sp modelId="{971C7AE3-6C7E-9A43-B6A3-E60ACC7ECF5E}">
      <dsp:nvSpPr>
        <dsp:cNvPr id="0" name=""/>
        <dsp:cNvSpPr/>
      </dsp:nvSpPr>
      <dsp:spPr>
        <a:xfrm>
          <a:off x="0" y="1371866"/>
          <a:ext cx="6383102" cy="1206037"/>
        </a:xfrm>
        <a:prstGeom prst="roundRect">
          <a:avLst/>
        </a:prstGeom>
        <a:solidFill>
          <a:schemeClr val="accent2">
            <a:hueOff val="-638765"/>
            <a:satOff val="-59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baseline="0" dirty="0"/>
            <a:t>« Si la preuve établit que le manque de médecins en première ligne entraîne un risque accru pour la santé de la population, susceptible d’accroître le risque de mortalité, la preuve ne démontre pas que la situation découle de la répartition faite par le Ministre ni qu’elle est exacerbée par une répartition déraisonnable des effectifs » [127]</a:t>
          </a:r>
          <a:endParaRPr lang="en-US" sz="1700" kern="1200" dirty="0"/>
        </a:p>
      </dsp:txBody>
      <dsp:txXfrm>
        <a:off x="58874" y="1430740"/>
        <a:ext cx="6265354" cy="1088289"/>
      </dsp:txXfrm>
    </dsp:sp>
    <dsp:sp modelId="{EB451617-F2E1-5F46-93C7-312079EB4BE3}">
      <dsp:nvSpPr>
        <dsp:cNvPr id="0" name=""/>
        <dsp:cNvSpPr/>
      </dsp:nvSpPr>
      <dsp:spPr>
        <a:xfrm>
          <a:off x="0" y="2626864"/>
          <a:ext cx="6383102" cy="2710867"/>
        </a:xfrm>
        <a:prstGeom prst="roundRect">
          <a:avLst/>
        </a:prstGeom>
        <a:solidFill>
          <a:schemeClr val="accent2">
            <a:hueOff val="-1277530"/>
            <a:satOff val="-1196"/>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baseline="0" dirty="0"/>
            <a:t>«</a:t>
          </a:r>
          <a:r>
            <a:rPr lang="en-US" sz="1700" kern="1200" dirty="0" err="1"/>
            <a:t>À</a:t>
          </a:r>
          <a:r>
            <a:rPr lang="en-US" sz="1700" kern="1200" dirty="0"/>
            <a:t> première </a:t>
          </a:r>
          <a:r>
            <a:rPr lang="en-US" sz="1700" kern="1200" dirty="0" err="1"/>
            <a:t>vue</a:t>
          </a:r>
          <a:r>
            <a:rPr lang="en-US" sz="1700" kern="1200" dirty="0"/>
            <a:t>, il </a:t>
          </a:r>
          <a:r>
            <a:rPr lang="en-US" sz="1700" kern="1200" dirty="0" err="1"/>
            <a:t>peut</a:t>
          </a:r>
          <a:r>
            <a:rPr lang="en-US" sz="1700" kern="1200" dirty="0"/>
            <a:t> </a:t>
          </a:r>
          <a:r>
            <a:rPr lang="en-US" sz="1700" kern="1200" dirty="0" err="1"/>
            <a:t>sembler</a:t>
          </a:r>
          <a:r>
            <a:rPr lang="en-US" sz="1700" kern="1200" dirty="0"/>
            <a:t> inexplicable </a:t>
          </a:r>
          <a:r>
            <a:rPr lang="en-US" sz="1700" kern="1200" dirty="0" err="1"/>
            <a:t>qu'on</a:t>
          </a:r>
          <a:r>
            <a:rPr lang="en-US" sz="1700" kern="1200" dirty="0"/>
            <a:t> ne </a:t>
          </a:r>
          <a:r>
            <a:rPr lang="en-US" sz="1700" kern="1200" dirty="0" err="1"/>
            <a:t>considère</a:t>
          </a:r>
          <a:r>
            <a:rPr lang="en-US" sz="1700" kern="1200" dirty="0"/>
            <a:t> pas </a:t>
          </a:r>
          <a:r>
            <a:rPr lang="en-US" sz="1700" kern="1200" dirty="0" err="1"/>
            <a:t>l'ensemble</a:t>
          </a:r>
          <a:r>
            <a:rPr lang="en-US" sz="1700" kern="1200" dirty="0"/>
            <a:t> de la population </a:t>
          </a:r>
          <a:r>
            <a:rPr lang="en-US" sz="1700" kern="1200" dirty="0" err="1"/>
            <a:t>desservie</a:t>
          </a:r>
          <a:r>
            <a:rPr lang="en-US" sz="1700" kern="1200" dirty="0"/>
            <a:t> dans </a:t>
          </a:r>
          <a:r>
            <a:rPr lang="en-US" sz="1700" kern="1200" dirty="0" err="1"/>
            <a:t>une</a:t>
          </a:r>
          <a:r>
            <a:rPr lang="en-US" sz="1700" kern="1200" dirty="0"/>
            <a:t> </a:t>
          </a:r>
          <a:r>
            <a:rPr lang="en-US" sz="1700" kern="1200" dirty="0" err="1"/>
            <a:t>région</a:t>
          </a:r>
          <a:r>
            <a:rPr lang="en-US" sz="1700" kern="1200" dirty="0"/>
            <a:t> </a:t>
          </a:r>
          <a:r>
            <a:rPr lang="en-US" sz="1700" kern="1200" dirty="0" err="1"/>
            <a:t>afin</a:t>
          </a:r>
          <a:r>
            <a:rPr lang="en-US" sz="1700" kern="1200" dirty="0"/>
            <a:t> </a:t>
          </a:r>
          <a:r>
            <a:rPr lang="en-US" sz="1700" kern="1200" dirty="0" err="1"/>
            <a:t>d'évaluer</a:t>
          </a:r>
          <a:r>
            <a:rPr lang="en-US" sz="1700" kern="1200" dirty="0"/>
            <a:t> le </a:t>
          </a:r>
          <a:r>
            <a:rPr lang="en-US" sz="1700" kern="1200" dirty="0" err="1"/>
            <a:t>besoin</a:t>
          </a:r>
          <a:r>
            <a:rPr lang="en-US" sz="1700" kern="1200" dirty="0"/>
            <a:t> </a:t>
          </a:r>
          <a:r>
            <a:rPr lang="en-US" sz="1700" kern="1200" dirty="0" err="1"/>
            <a:t>en</a:t>
          </a:r>
          <a:r>
            <a:rPr lang="en-US" sz="1700" kern="1200" dirty="0"/>
            <a:t> </a:t>
          </a:r>
          <a:r>
            <a:rPr lang="en-US" sz="1700" kern="1200" dirty="0" err="1"/>
            <a:t>médecine</a:t>
          </a:r>
          <a:r>
            <a:rPr lang="en-US" sz="1700" kern="1200" dirty="0"/>
            <a:t> de première </a:t>
          </a:r>
          <a:r>
            <a:rPr lang="en-US" sz="1700" kern="1200" dirty="0" err="1"/>
            <a:t>ligne</a:t>
          </a:r>
          <a:r>
            <a:rPr lang="en-US" sz="1700" kern="1200" dirty="0"/>
            <a:t>, surtout </a:t>
          </a:r>
          <a:r>
            <a:rPr lang="en-US" sz="1700" kern="1200" dirty="0" err="1"/>
            <a:t>à</a:t>
          </a:r>
          <a:r>
            <a:rPr lang="en-US" sz="1700" kern="1200" dirty="0"/>
            <a:t> Montréal </a:t>
          </a:r>
          <a:r>
            <a:rPr lang="en-US" sz="1700" kern="1200" dirty="0" err="1"/>
            <a:t>qiui</a:t>
          </a:r>
          <a:r>
            <a:rPr lang="en-US" sz="1700" kern="1200" dirty="0"/>
            <a:t> dessert </a:t>
          </a:r>
          <a:r>
            <a:rPr lang="en-US" sz="1700" kern="1200" dirty="0" err="1"/>
            <a:t>une</a:t>
          </a:r>
          <a:r>
            <a:rPr lang="en-US" sz="1700" kern="1200" dirty="0"/>
            <a:t> population </a:t>
          </a:r>
          <a:r>
            <a:rPr lang="en-US" sz="1700" kern="1200" dirty="0" err="1"/>
            <a:t>sensiblement</a:t>
          </a:r>
          <a:r>
            <a:rPr lang="en-US" sz="1700" kern="1200" dirty="0"/>
            <a:t> supérieure au </a:t>
          </a:r>
          <a:r>
            <a:rPr lang="en-US" sz="1700" kern="1200" dirty="0" err="1"/>
            <a:t>nombre</a:t>
          </a:r>
          <a:r>
            <a:rPr lang="en-US" sz="1700" kern="1200" dirty="0"/>
            <a:t> de </a:t>
          </a:r>
          <a:r>
            <a:rPr lang="en-US" sz="1700" kern="1200" dirty="0" err="1"/>
            <a:t>ses</a:t>
          </a:r>
          <a:r>
            <a:rPr lang="en-US" sz="1700" kern="1200" dirty="0"/>
            <a:t> habitants </a:t>
          </a:r>
          <a:r>
            <a:rPr lang="fr-FR" sz="1700" b="1" kern="1200" baseline="0" dirty="0"/>
            <a:t>». </a:t>
          </a:r>
          <a:r>
            <a:rPr lang="fr-CA" sz="1700" b="0" i="0" kern="1200" dirty="0"/>
            <a:t>[64]        Toutefois, la preuve démontre que différentes considérations sont pertinentes à l’analyse de cette question. L’appréciation de ces considérations relève du Ministre et de son appareil administratif, de son expertise et des diverses données à jour qui lui sont disponibles. [65]       </a:t>
          </a:r>
        </a:p>
        <a:p>
          <a:pPr marL="0" lvl="0" indent="0" algn="l" defTabSz="755650">
            <a:lnSpc>
              <a:spcPct val="90000"/>
            </a:lnSpc>
            <a:spcBef>
              <a:spcPct val="0"/>
            </a:spcBef>
            <a:spcAft>
              <a:spcPct val="35000"/>
            </a:spcAft>
            <a:buNone/>
          </a:pPr>
          <a:r>
            <a:rPr lang="fr-CA" sz="1700" b="0" i="0" kern="1200" dirty="0"/>
            <a:t>Le demandeur demande au Tribunal de conclure que l’indicateur qu’il propose est plus adéquat. Il n’appartient pas au Tribunal de s’immiscer dans cette appréciation [66]        </a:t>
          </a:r>
        </a:p>
        <a:p>
          <a:pPr marL="0" lvl="0" indent="0" algn="l" defTabSz="755650">
            <a:lnSpc>
              <a:spcPct val="90000"/>
            </a:lnSpc>
            <a:spcBef>
              <a:spcPct val="0"/>
            </a:spcBef>
            <a:spcAft>
              <a:spcPct val="35000"/>
            </a:spcAft>
            <a:buNone/>
          </a:pPr>
          <a:r>
            <a:rPr lang="fr-CA" sz="1700" b="0" i="0" kern="1200" dirty="0"/>
            <a:t>Par ailleurs, vu l’ensemble des considérations en cause, dont la preuve ne permet pas l’analyse, il n’est pas démontré que le bassin de population considéré en 2022 a entraîné une répartition déraisonnable des effectifs.</a:t>
          </a:r>
          <a:r>
            <a:rPr lang="fr-FR" sz="1700" b="1" kern="1200" baseline="0" dirty="0"/>
            <a:t> [67]</a:t>
          </a:r>
          <a:endParaRPr lang="en-US" sz="1700" kern="1200" dirty="0"/>
        </a:p>
      </dsp:txBody>
      <dsp:txXfrm>
        <a:off x="132334" y="2759198"/>
        <a:ext cx="6118434" cy="2446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9B9EB-D52B-F84D-8BA2-A7354A0649BB}">
      <dsp:nvSpPr>
        <dsp:cNvPr id="0" name=""/>
        <dsp:cNvSpPr/>
      </dsp:nvSpPr>
      <dsp:spPr>
        <a:xfrm>
          <a:off x="0" y="18281"/>
          <a:ext cx="6383102" cy="28042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baseline="0" dirty="0"/>
            <a:t>« …le recours cherche à faire reconnaître que le gouvernement, en toute connaissance de cause a permis la mise en place d’un système qui contrevient à ses lois, tout en le sachant mais en le permettant pour des raisons financières » [100]</a:t>
          </a:r>
        </a:p>
      </dsp:txBody>
      <dsp:txXfrm>
        <a:off x="136893" y="155174"/>
        <a:ext cx="6109316" cy="2530484"/>
      </dsp:txXfrm>
    </dsp:sp>
    <dsp:sp modelId="{CCB932D6-EA97-0047-91DE-1678586E9931}">
      <dsp:nvSpPr>
        <dsp:cNvPr id="0" name=""/>
        <dsp:cNvSpPr/>
      </dsp:nvSpPr>
      <dsp:spPr>
        <a:xfrm>
          <a:off x="0" y="2969432"/>
          <a:ext cx="6383102" cy="2613001"/>
        </a:xfrm>
        <a:prstGeom prst="roundRect">
          <a:avLst/>
        </a:prstGeom>
        <a:solidFill>
          <a:schemeClr val="accent2">
            <a:hueOff val="-1277530"/>
            <a:satOff val="-1196"/>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baseline="0" dirty="0"/>
            <a:t>« De plus, l'État sait très bien que les femmes ne paient pas pour recevoir des conseils, une échographie ou des médicaments.  L’État sait très bien que les femmes paient un supplément pour des services assurés mais se ferme les yeux et le tolère » [107]</a:t>
          </a:r>
        </a:p>
      </dsp:txBody>
      <dsp:txXfrm>
        <a:off x="127556" y="3096988"/>
        <a:ext cx="6127990" cy="2357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626F9-FEFF-4847-85CD-E773BA2AF469}">
      <dsp:nvSpPr>
        <dsp:cNvPr id="0" name=""/>
        <dsp:cNvSpPr/>
      </dsp:nvSpPr>
      <dsp:spPr>
        <a:xfrm>
          <a:off x="0" y="34686"/>
          <a:ext cx="5943760" cy="1750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a:t>Chaoulli : seul pourvoi en contrôle constitutionnel de la loi ou les demandeurs ont gain de cause</a:t>
          </a:r>
          <a:endParaRPr lang="en-US" sz="3200" kern="1200"/>
        </a:p>
      </dsp:txBody>
      <dsp:txXfrm>
        <a:off x="85444" y="120130"/>
        <a:ext cx="5772872" cy="1579432"/>
      </dsp:txXfrm>
    </dsp:sp>
    <dsp:sp modelId="{F3776C96-B7EE-2C4D-8AE7-9860298FA9E2}">
      <dsp:nvSpPr>
        <dsp:cNvPr id="0" name=""/>
        <dsp:cNvSpPr/>
      </dsp:nvSpPr>
      <dsp:spPr>
        <a:xfrm>
          <a:off x="0" y="1785006"/>
          <a:ext cx="5943760"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7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fr-FR" sz="2500" kern="1200"/>
            <a:t>Intervention de l’État (loi) sur un fond de trop longs délais d’attente – obligation négative</a:t>
          </a:r>
          <a:endParaRPr lang="en-US" sz="2500" kern="1200"/>
        </a:p>
      </dsp:txBody>
      <dsp:txXfrm>
        <a:off x="0" y="1785006"/>
        <a:ext cx="5943760" cy="778320"/>
      </dsp:txXfrm>
    </dsp:sp>
    <dsp:sp modelId="{A93E53F8-3A09-0C49-B05C-ECDB09934EF9}">
      <dsp:nvSpPr>
        <dsp:cNvPr id="0" name=""/>
        <dsp:cNvSpPr/>
      </dsp:nvSpPr>
      <dsp:spPr>
        <a:xfrm>
          <a:off x="0" y="2563326"/>
          <a:ext cx="5943760" cy="1750320"/>
        </a:xfrm>
        <a:prstGeom prst="roundRect">
          <a:avLst/>
        </a:prstGeom>
        <a:solidFill>
          <a:schemeClr val="accent2">
            <a:hueOff val="-1277530"/>
            <a:satOff val="-1196"/>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a:t>2 autres affaires où les demandeurs ont gain de cause : recours collectif en responsabilité civile (dans mon échantillon par erreur !)</a:t>
          </a:r>
          <a:endParaRPr lang="en-US" sz="3200" kern="1200"/>
        </a:p>
      </dsp:txBody>
      <dsp:txXfrm>
        <a:off x="85444" y="2648770"/>
        <a:ext cx="5772872" cy="1579432"/>
      </dsp:txXfrm>
    </dsp:sp>
    <dsp:sp modelId="{7EBE32C9-F856-3748-A4F2-C0EF64A45F52}">
      <dsp:nvSpPr>
        <dsp:cNvPr id="0" name=""/>
        <dsp:cNvSpPr/>
      </dsp:nvSpPr>
      <dsp:spPr>
        <a:xfrm>
          <a:off x="0" y="4313646"/>
          <a:ext cx="5943760"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7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fr-FR" sz="2500" kern="1200"/>
            <a:t>Association pour l’accès à l’avortement c. Québec (P.G.), 2006 QCCS 4694</a:t>
          </a:r>
          <a:endParaRPr lang="en-US" sz="2500" kern="1200"/>
        </a:p>
        <a:p>
          <a:pPr marL="228600" lvl="1" indent="-228600" algn="l" defTabSz="1111250">
            <a:lnSpc>
              <a:spcPct val="90000"/>
            </a:lnSpc>
            <a:spcBef>
              <a:spcPct val="0"/>
            </a:spcBef>
            <a:spcAft>
              <a:spcPct val="20000"/>
            </a:spcAft>
            <a:buChar char="•"/>
          </a:pPr>
          <a:r>
            <a:rPr lang="fr-FR" sz="2500" kern="1200"/>
            <a:t>RCLAQ c. Sté d’habitation du Qc, 2015 QCCS 600</a:t>
          </a:r>
          <a:endParaRPr lang="en-US" sz="2500" kern="1200"/>
        </a:p>
      </dsp:txBody>
      <dsp:txXfrm>
        <a:off x="0" y="4313646"/>
        <a:ext cx="5943760" cy="84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4682C-DD48-A948-BD61-4FF3BD531B17}">
      <dsp:nvSpPr>
        <dsp:cNvPr id="0" name=""/>
        <dsp:cNvSpPr/>
      </dsp:nvSpPr>
      <dsp:spPr>
        <a:xfrm>
          <a:off x="0" y="439433"/>
          <a:ext cx="6383102"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 Contamination » des droits par NGP ?</a:t>
          </a:r>
          <a:endParaRPr lang="en-US" sz="3500" kern="1200"/>
        </a:p>
      </dsp:txBody>
      <dsp:txXfrm>
        <a:off x="40980" y="480413"/>
        <a:ext cx="6301142" cy="757514"/>
      </dsp:txXfrm>
    </dsp:sp>
    <dsp:sp modelId="{23E2C8C8-EB2B-904A-ABBD-3E99860933E6}">
      <dsp:nvSpPr>
        <dsp:cNvPr id="0" name=""/>
        <dsp:cNvSpPr/>
      </dsp:nvSpPr>
      <dsp:spPr>
        <a:xfrm>
          <a:off x="0" y="1278908"/>
          <a:ext cx="6383102"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66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r-FR" sz="2700" kern="1200"/>
            <a:t>Activation et responsabilité</a:t>
          </a:r>
          <a:endParaRPr lang="en-US" sz="2700" kern="1200"/>
        </a:p>
        <a:p>
          <a:pPr marL="228600" lvl="1" indent="-228600" algn="l" defTabSz="1200150">
            <a:lnSpc>
              <a:spcPct val="90000"/>
            </a:lnSpc>
            <a:spcBef>
              <a:spcPct val="0"/>
            </a:spcBef>
            <a:spcAft>
              <a:spcPct val="20000"/>
            </a:spcAft>
            <a:buChar char="•"/>
          </a:pPr>
          <a:r>
            <a:rPr lang="fr-FR" sz="2700" kern="1200"/>
            <a:t>Adaptation de la personne aux contraintes et exigences des systèmes vs l’inverse (J-P. Ménard, 2018)</a:t>
          </a:r>
          <a:endParaRPr lang="en-US" sz="2700" kern="1200"/>
        </a:p>
      </dsp:txBody>
      <dsp:txXfrm>
        <a:off x="0" y="1278908"/>
        <a:ext cx="6383102" cy="1304100"/>
      </dsp:txXfrm>
    </dsp:sp>
    <dsp:sp modelId="{3B0707F0-78C5-FF48-AC3F-480CDEE03872}">
      <dsp:nvSpPr>
        <dsp:cNvPr id="0" name=""/>
        <dsp:cNvSpPr/>
      </dsp:nvSpPr>
      <dsp:spPr>
        <a:xfrm>
          <a:off x="0" y="2583008"/>
          <a:ext cx="6383102" cy="839474"/>
        </a:xfrm>
        <a:prstGeom prst="roundRect">
          <a:avLst/>
        </a:prstGeom>
        <a:solidFill>
          <a:schemeClr val="accent2">
            <a:hueOff val="-1277530"/>
            <a:satOff val="-1196"/>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Brouillage de la cause des atteintes aux droits par la NGP ?</a:t>
          </a:r>
          <a:endParaRPr lang="en-US" sz="3500" kern="1200"/>
        </a:p>
      </dsp:txBody>
      <dsp:txXfrm>
        <a:off x="40980" y="2623988"/>
        <a:ext cx="6301142" cy="757514"/>
      </dsp:txXfrm>
    </dsp:sp>
    <dsp:sp modelId="{313A73EB-E4C7-654B-A4CA-872EE4F4B6DE}">
      <dsp:nvSpPr>
        <dsp:cNvPr id="0" name=""/>
        <dsp:cNvSpPr/>
      </dsp:nvSpPr>
      <dsp:spPr>
        <a:xfrm>
          <a:off x="0" y="3422483"/>
          <a:ext cx="6383102"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663"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r-FR" sz="2700" kern="1200"/>
            <a:t>Insuffisance de médecins vs plan de répartition (Roper, 2022 QCCS 3335)</a:t>
          </a:r>
          <a:endParaRPr lang="en-US" sz="2700" kern="1200"/>
        </a:p>
        <a:p>
          <a:pPr marL="228600" lvl="1" indent="-228600" algn="l" defTabSz="1200150">
            <a:lnSpc>
              <a:spcPct val="90000"/>
            </a:lnSpc>
            <a:spcBef>
              <a:spcPct val="0"/>
            </a:spcBef>
            <a:spcAft>
              <a:spcPct val="20000"/>
            </a:spcAft>
            <a:buChar char="•"/>
          </a:pPr>
          <a:r>
            <a:rPr lang="fr-FR" sz="2700" kern="1200"/>
            <a:t>Est-ce que le droit des Chartes peut capter la NGP en action ?</a:t>
          </a:r>
          <a:endParaRPr lang="en-US" sz="2700" kern="1200"/>
        </a:p>
        <a:p>
          <a:pPr marL="228600" lvl="1" indent="-228600" algn="l" defTabSz="1200150">
            <a:lnSpc>
              <a:spcPct val="90000"/>
            </a:lnSpc>
            <a:spcBef>
              <a:spcPct val="0"/>
            </a:spcBef>
            <a:spcAft>
              <a:spcPct val="20000"/>
            </a:spcAft>
            <a:buChar char="•"/>
          </a:pPr>
          <a:r>
            <a:rPr lang="fr-FR" sz="2700" kern="1200"/>
            <a:t>Contrôle judiciaire du pouvoir discrétionnaire – les limites et les ouvertures du standard de raisonnabilité</a:t>
          </a:r>
          <a:endParaRPr lang="en-US" sz="2700" kern="1200"/>
        </a:p>
      </dsp:txBody>
      <dsp:txXfrm>
        <a:off x="0" y="3422483"/>
        <a:ext cx="6383102" cy="173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3243E-4171-DC48-B07F-6482722A3428}" type="datetimeFigureOut">
              <a:rPr lang="fr-FR" smtClean="0"/>
              <a:t>13/05/2024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78B13-37C2-AA4E-B2E7-264A91A9F91A}" type="slidenum">
              <a:rPr lang="fr-FR" smtClean="0"/>
              <a:t>‹n°›</a:t>
            </a:fld>
            <a:endParaRPr lang="fr-FR"/>
          </a:p>
        </p:txBody>
      </p:sp>
    </p:spTree>
    <p:extLst>
      <p:ext uri="{BB962C8B-B14F-4D97-AF65-F5344CB8AC3E}">
        <p14:creationId xmlns:p14="http://schemas.microsoft.com/office/powerpoint/2010/main" val="302828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AF78B13-37C2-AA4E-B2E7-264A91A9F91A}" type="slidenum">
              <a:rPr lang="fr-FR" smtClean="0"/>
              <a:t>3</a:t>
            </a:fld>
            <a:endParaRPr lang="fr-FR"/>
          </a:p>
        </p:txBody>
      </p:sp>
    </p:spTree>
    <p:extLst>
      <p:ext uri="{BB962C8B-B14F-4D97-AF65-F5344CB8AC3E}">
        <p14:creationId xmlns:p14="http://schemas.microsoft.com/office/powerpoint/2010/main" val="29639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Spectre large : du plus passif au plus actif.  Il s’agit à ce stade-ci de balbutiement de pistes d’analyse qui mérite de plus amples réflexions. </a:t>
            </a:r>
          </a:p>
          <a:p>
            <a:r>
              <a:rPr lang="fr-FR" dirty="0"/>
              <a:t>Observateur : considérer avec attention.  Témoigner : certifier qu’on a vu ou entendu.  Passif : sans intervention du pouvoir judiciaire.  Actif avec intervention.  Sur les 11 décisions étudiées, qui sont des pouvoir en contrôle judiciaire pour contrôler l’exercice d’un pouvoir discrétionnaire par le pouvoir exécutif ou décideur administratif (3); demande d’injonction (forcer 1 ) et de sursis (stopper 1). Demande pour instituer recours collectif (2) jugement en recours collectif (3); pourvoi en contrôle constitutionnel des lois (1).</a:t>
            </a:r>
          </a:p>
          <a:p>
            <a:endParaRPr lang="fr-FR" dirty="0"/>
          </a:p>
        </p:txBody>
      </p:sp>
      <p:sp>
        <p:nvSpPr>
          <p:cNvPr id="4" name="Espace réservé du numéro de diapositive 3"/>
          <p:cNvSpPr>
            <a:spLocks noGrp="1"/>
          </p:cNvSpPr>
          <p:nvPr>
            <p:ph type="sldNum" sz="quarter" idx="5"/>
          </p:nvPr>
        </p:nvSpPr>
        <p:spPr/>
        <p:txBody>
          <a:bodyPr/>
          <a:lstStyle/>
          <a:p>
            <a:fld id="{6AF78B13-37C2-AA4E-B2E7-264A91A9F91A}" type="slidenum">
              <a:rPr lang="fr-FR" smtClean="0"/>
              <a:t>15</a:t>
            </a:fld>
            <a:endParaRPr lang="fr-FR"/>
          </a:p>
        </p:txBody>
      </p:sp>
    </p:spTree>
    <p:extLst>
      <p:ext uri="{BB962C8B-B14F-4D97-AF65-F5344CB8AC3E}">
        <p14:creationId xmlns:p14="http://schemas.microsoft.com/office/powerpoint/2010/main" val="155133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Roper : remise en cause du plan de répartition des médecins de famille – pourvoi en contrôle judiciaire (1). les droits dans les lois vs dans les Chartes</a:t>
            </a:r>
          </a:p>
          <a:p>
            <a:endParaRPr lang="fr-FR" dirty="0"/>
          </a:p>
        </p:txBody>
      </p:sp>
      <p:sp>
        <p:nvSpPr>
          <p:cNvPr id="4" name="Espace réservé du numéro de diapositive 3"/>
          <p:cNvSpPr>
            <a:spLocks noGrp="1"/>
          </p:cNvSpPr>
          <p:nvPr>
            <p:ph type="sldNum" sz="quarter" idx="5"/>
          </p:nvPr>
        </p:nvSpPr>
        <p:spPr/>
        <p:txBody>
          <a:bodyPr/>
          <a:lstStyle/>
          <a:p>
            <a:fld id="{6AF78B13-37C2-AA4E-B2E7-264A91A9F91A}" type="slidenum">
              <a:rPr lang="fr-FR" smtClean="0"/>
              <a:t>16</a:t>
            </a:fld>
            <a:endParaRPr lang="fr-FR"/>
          </a:p>
        </p:txBody>
      </p:sp>
    </p:spTree>
    <p:extLst>
      <p:ext uri="{BB962C8B-B14F-4D97-AF65-F5344CB8AC3E}">
        <p14:creationId xmlns:p14="http://schemas.microsoft.com/office/powerpoint/2010/main" val="170641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Piste de réflexion pour briser la tendance hégémonique de la culture juridique des droits de la personne : conceptualiser le retrait de l’État comme une intervention de l’État.</a:t>
            </a:r>
          </a:p>
        </p:txBody>
      </p:sp>
      <p:sp>
        <p:nvSpPr>
          <p:cNvPr id="4" name="Espace réservé du numéro de diapositive 3"/>
          <p:cNvSpPr>
            <a:spLocks noGrp="1"/>
          </p:cNvSpPr>
          <p:nvPr>
            <p:ph type="sldNum" sz="quarter" idx="5"/>
          </p:nvPr>
        </p:nvSpPr>
        <p:spPr/>
        <p:txBody>
          <a:bodyPr/>
          <a:lstStyle/>
          <a:p>
            <a:fld id="{6AF78B13-37C2-AA4E-B2E7-264A91A9F91A}" type="slidenum">
              <a:rPr lang="fr-FR" smtClean="0"/>
              <a:t>18</a:t>
            </a:fld>
            <a:endParaRPr lang="fr-FR"/>
          </a:p>
        </p:txBody>
      </p:sp>
    </p:spTree>
    <p:extLst>
      <p:ext uri="{BB962C8B-B14F-4D97-AF65-F5344CB8AC3E}">
        <p14:creationId xmlns:p14="http://schemas.microsoft.com/office/powerpoint/2010/main" val="372647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46375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176083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3316190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205369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188962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70302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184019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‹n°›</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79613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95415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233769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5/9/24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‹n°›</a:t>
            </a:fld>
            <a:endParaRPr lang="en-US"/>
          </a:p>
        </p:txBody>
      </p:sp>
    </p:spTree>
    <p:extLst>
      <p:ext uri="{BB962C8B-B14F-4D97-AF65-F5344CB8AC3E}">
        <p14:creationId xmlns:p14="http://schemas.microsoft.com/office/powerpoint/2010/main" val="362488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5/9/24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‹n°›</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437615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44" r:id="rId6"/>
    <p:sldLayoutId id="2147484139" r:id="rId7"/>
    <p:sldLayoutId id="2147484140" r:id="rId8"/>
    <p:sldLayoutId id="2147484141" r:id="rId9"/>
    <p:sldLayoutId id="2147484143" r:id="rId10"/>
    <p:sldLayoutId id="2147484142"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lii.org/fr/qc/qccs/doc/2019/2019qccs3572/2019qccs3572.html?resultIndex=39&amp;resultId=4a829a0efa434acea8930eb148c96d70&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2" Type="http://schemas.openxmlformats.org/officeDocument/2006/relationships/hyperlink" Target="https://www.canlii.org/fr/qc/qccs/doc/2021/2021qccs4721/2021qccs4721.html?resultIndex=20&amp;resultId=3cf1ed3a664b4cdaa4e376e15e04d0ed&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1" Type="http://schemas.openxmlformats.org/officeDocument/2006/relationships/slideLayout" Target="../slideLayouts/slideLayout2.xml"/><Relationship Id="rId4" Type="http://schemas.openxmlformats.org/officeDocument/2006/relationships/hyperlink" Target="https://www.canlii.org/fr/qc/qccs/doc/2006/2006qccs4694/2006qccs4694.html?resultIndex=81&amp;resultId=8577fdeb76d0420ea882dd3900c944b6&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canlii.org/fr/qc/qccs/doc/2006/2006qccs4694/2006qccs4694.html?resultIndex=81&amp;resultId=8577fdeb76d0420ea882dd3900c944b6&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anlii.org/fr/ca/csc/doc/2005/2005csc35/2005csc35.html?resultIndex=83&amp;resultId=7a9c6143ab2a4250abaf5db4c7e8d13c&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lii.org/fr/ca/csc/doc/1999/1999canlii653/1999canlii653.html#par60" TargetMode="External"/><Relationship Id="rId2" Type="http://schemas.openxmlformats.org/officeDocument/2006/relationships/hyperlink" Target="https://www.canlii.org/fr/ca/csc/doc/1999/1999canlii653/1999canlii653.html" TargetMode="External"/><Relationship Id="rId1" Type="http://schemas.openxmlformats.org/officeDocument/2006/relationships/slideLayout" Target="../slideLayouts/slideLayout2.xml"/><Relationship Id="rId4" Type="http://schemas.openxmlformats.org/officeDocument/2006/relationships/hyperlink" Target="https://www.canlii.org/fr/ca/csc/doc/2005/2005csc35/2005csc35.html?resultIndex=83&amp;resultId=7a9c6143ab2a4250abaf5db4c7e8d13c&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anlii.org/fr/ca/csc/doc/2005/2005csc35/2005csc35.html?resultIndex=83&amp;resultId=7a9c6143ab2a4250abaf5db4c7e8d13c&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d.ulaval.ca/notre-faculte/repertoire-du-personnel/christine-vezina" TargetMode="External"/><Relationship Id="rId2" Type="http://schemas.openxmlformats.org/officeDocument/2006/relationships/hyperlink" Target="mailto:Christine.vezina@fd.ulaval.c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canlii.org/fr/qc/qccs/doc/2022/2022qccs3335/2022qccs3335.html?resultIndex=15&amp;resultId=cba8585f98fa44ff8ea47eb5638f1309&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www.canlii.org/fr/qc/qccs/doc/2022/2022qccs3335/2022qccs3335.html?resultIndex=15&amp;resultId=cba8585f98fa44ff8ea47eb5638f1309&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anlii.org/fr/qc/qccs/doc/2022/2022qccs3335/2022qccs3335.html?resultIndex=15&amp;resultId=cba8585f98fa44ff8ea47eb5638f1309&amp;searchId=2024-02-24T12:04:21:527/1136572054ea4b8999ff1e1f812c4cd0&amp;searchUrlHash=AAAAAQApInNlcnZpY2VzIGRlIHNhbnTDqSIgT1UgInNvaW5zIGRlIHNhbnTDqSIAAAABAEVBbm5leGUgQiBkZSBsYSBMb2kgZGUgMTk4MiBzdXIgbGUgQ2FuYWRhIChSLVUpLCAxOTgyLCBjIDExLCBBcnRpY2xlIDcAAAABABIvMzYwMjgtY3VycmVudC0xIzc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7" name="Rectangle 1076">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Freeform: Shape 1067">
            <a:extLst>
              <a:ext uri="{FF2B5EF4-FFF2-40B4-BE49-F238E27FC236}">
                <a16:creationId xmlns:a16="http://schemas.microsoft.com/office/drawing/2014/main" id="{4F4BB964-F5AA-45BD-906E-192DA00A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10741" y="1062368"/>
            <a:ext cx="4728955" cy="4752030"/>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solidFill>
            <a:schemeClr val="bg1"/>
          </a:solidFill>
          <a:ln w="19050" cap="flat">
            <a:noFill/>
            <a:prstDash val="solid"/>
            <a:miter/>
          </a:ln>
        </p:spPr>
        <p:txBody>
          <a:bodyPr wrap="square" rtlCol="0" anchor="ctr">
            <a:noAutofit/>
          </a:bodyPr>
          <a:lstStyle/>
          <a:p>
            <a:endParaRPr lang="en-US"/>
          </a:p>
        </p:txBody>
      </p:sp>
      <p:sp>
        <p:nvSpPr>
          <p:cNvPr id="1079" name="Freeform: Shape 1069">
            <a:extLst>
              <a:ext uri="{FF2B5EF4-FFF2-40B4-BE49-F238E27FC236}">
                <a16:creationId xmlns:a16="http://schemas.microsoft.com/office/drawing/2014/main" id="{45D11A2A-27EA-453B-9A61-585A893F3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4666" y="1006229"/>
            <a:ext cx="4728955" cy="475203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19141 h 6220250"/>
              <a:gd name="connsiteX1" fmla="*/ 304663 w 12117505"/>
              <a:gd name="connsiteY1" fmla="*/ 0 h 6220250"/>
              <a:gd name="connsiteX2" fmla="*/ 0 w 12117505"/>
              <a:gd name="connsiteY2" fmla="*/ 140095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 name="connsiteX0" fmla="*/ 2161267 w 12117505"/>
              <a:gd name="connsiteY0" fmla="*/ 0 h 6201109"/>
              <a:gd name="connsiteX1" fmla="*/ 705111 w 12117505"/>
              <a:gd name="connsiteY1" fmla="*/ 15164 h 6201109"/>
              <a:gd name="connsiteX2" fmla="*/ 0 w 12117505"/>
              <a:gd name="connsiteY2" fmla="*/ 120954 h 6201109"/>
              <a:gd name="connsiteX3" fmla="*/ 0 w 12117505"/>
              <a:gd name="connsiteY3" fmla="*/ 879244 h 6201109"/>
              <a:gd name="connsiteX4" fmla="*/ 4597 w 12117505"/>
              <a:gd name="connsiteY4" fmla="*/ 879244 h 6201109"/>
              <a:gd name="connsiteX5" fmla="*/ 88972 w 12117505"/>
              <a:gd name="connsiteY5" fmla="*/ 3493946 h 6201109"/>
              <a:gd name="connsiteX6" fmla="*/ 148480 w 12117505"/>
              <a:gd name="connsiteY6" fmla="*/ 5900939 h 6201109"/>
              <a:gd name="connsiteX7" fmla="*/ 3319168 w 12117505"/>
              <a:gd name="connsiteY7" fmla="*/ 5903475 h 6201109"/>
              <a:gd name="connsiteX8" fmla="*/ 4308929 w 12117505"/>
              <a:gd name="connsiteY8" fmla="*/ 5896815 h 6201109"/>
              <a:gd name="connsiteX9" fmla="*/ 5308288 w 12117505"/>
              <a:gd name="connsiteY9" fmla="*/ 5907908 h 6201109"/>
              <a:gd name="connsiteX10" fmla="*/ 5707509 w 12117505"/>
              <a:gd name="connsiteY10" fmla="*/ 6201109 h 6201109"/>
              <a:gd name="connsiteX11" fmla="*/ 6071394 w 12117505"/>
              <a:gd name="connsiteY11" fmla="*/ 5887212 h 6201109"/>
              <a:gd name="connsiteX12" fmla="*/ 9098386 w 12117505"/>
              <a:gd name="connsiteY12" fmla="*/ 5881722 h 6201109"/>
              <a:gd name="connsiteX13" fmla="*/ 10007288 w 12117505"/>
              <a:gd name="connsiteY13" fmla="*/ 5884597 h 6201109"/>
              <a:gd name="connsiteX14" fmla="*/ 10927227 w 12117505"/>
              <a:gd name="connsiteY14" fmla="*/ 5892464 h 6201109"/>
              <a:gd name="connsiteX15" fmla="*/ 12085310 w 12117505"/>
              <a:gd name="connsiteY15" fmla="*/ 5891418 h 6201109"/>
              <a:gd name="connsiteX16" fmla="*/ 12063456 w 12117505"/>
              <a:gd name="connsiteY16" fmla="*/ 2591772 h 6201109"/>
              <a:gd name="connsiteX17" fmla="*/ 12054104 w 12117505"/>
              <a:gd name="connsiteY17" fmla="*/ 146411 h 6201109"/>
              <a:gd name="connsiteX18" fmla="*/ 11486459 w 12117505"/>
              <a:gd name="connsiteY18" fmla="*/ 85188 h 6201109"/>
              <a:gd name="connsiteX19" fmla="*/ 10223511 w 12117505"/>
              <a:gd name="connsiteY19" fmla="*/ 71157 h 6201109"/>
              <a:gd name="connsiteX20" fmla="*/ 7599878 w 12117505"/>
              <a:gd name="connsiteY20" fmla="*/ 46008 h 6201109"/>
              <a:gd name="connsiteX21" fmla="*/ 2161267 w 12117505"/>
              <a:gd name="connsiteY21" fmla="*/ 0 h 6201109"/>
              <a:gd name="connsiteX0" fmla="*/ 2695196 w 12117505"/>
              <a:gd name="connsiteY0" fmla="*/ 36292 h 6185945"/>
              <a:gd name="connsiteX1" fmla="*/ 705111 w 12117505"/>
              <a:gd name="connsiteY1" fmla="*/ 0 h 6185945"/>
              <a:gd name="connsiteX2" fmla="*/ 0 w 12117505"/>
              <a:gd name="connsiteY2" fmla="*/ 105790 h 6185945"/>
              <a:gd name="connsiteX3" fmla="*/ 0 w 12117505"/>
              <a:gd name="connsiteY3" fmla="*/ 864080 h 6185945"/>
              <a:gd name="connsiteX4" fmla="*/ 4597 w 12117505"/>
              <a:gd name="connsiteY4" fmla="*/ 864080 h 6185945"/>
              <a:gd name="connsiteX5" fmla="*/ 88972 w 12117505"/>
              <a:gd name="connsiteY5" fmla="*/ 3478782 h 6185945"/>
              <a:gd name="connsiteX6" fmla="*/ 148480 w 12117505"/>
              <a:gd name="connsiteY6" fmla="*/ 5885775 h 6185945"/>
              <a:gd name="connsiteX7" fmla="*/ 3319168 w 12117505"/>
              <a:gd name="connsiteY7" fmla="*/ 5888311 h 6185945"/>
              <a:gd name="connsiteX8" fmla="*/ 4308929 w 12117505"/>
              <a:gd name="connsiteY8" fmla="*/ 5881651 h 6185945"/>
              <a:gd name="connsiteX9" fmla="*/ 5308288 w 12117505"/>
              <a:gd name="connsiteY9" fmla="*/ 5892744 h 6185945"/>
              <a:gd name="connsiteX10" fmla="*/ 5707509 w 12117505"/>
              <a:gd name="connsiteY10" fmla="*/ 6185945 h 6185945"/>
              <a:gd name="connsiteX11" fmla="*/ 6071394 w 12117505"/>
              <a:gd name="connsiteY11" fmla="*/ 5872048 h 6185945"/>
              <a:gd name="connsiteX12" fmla="*/ 9098386 w 12117505"/>
              <a:gd name="connsiteY12" fmla="*/ 5866558 h 6185945"/>
              <a:gd name="connsiteX13" fmla="*/ 10007288 w 12117505"/>
              <a:gd name="connsiteY13" fmla="*/ 5869433 h 6185945"/>
              <a:gd name="connsiteX14" fmla="*/ 10927227 w 12117505"/>
              <a:gd name="connsiteY14" fmla="*/ 5877300 h 6185945"/>
              <a:gd name="connsiteX15" fmla="*/ 12085310 w 12117505"/>
              <a:gd name="connsiteY15" fmla="*/ 5876254 h 6185945"/>
              <a:gd name="connsiteX16" fmla="*/ 12063456 w 12117505"/>
              <a:gd name="connsiteY16" fmla="*/ 2576608 h 6185945"/>
              <a:gd name="connsiteX17" fmla="*/ 12054104 w 12117505"/>
              <a:gd name="connsiteY17" fmla="*/ 131247 h 6185945"/>
              <a:gd name="connsiteX18" fmla="*/ 11486459 w 12117505"/>
              <a:gd name="connsiteY18" fmla="*/ 70024 h 6185945"/>
              <a:gd name="connsiteX19" fmla="*/ 10223511 w 12117505"/>
              <a:gd name="connsiteY19" fmla="*/ 55993 h 6185945"/>
              <a:gd name="connsiteX20" fmla="*/ 7599878 w 12117505"/>
              <a:gd name="connsiteY20" fmla="*/ 30844 h 6185945"/>
              <a:gd name="connsiteX21" fmla="*/ 2695196 w 12117505"/>
              <a:gd name="connsiteY21" fmla="*/ 36292 h 6185945"/>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071394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155101"/>
              <a:gd name="connsiteX1" fmla="*/ 604999 w 12117505"/>
              <a:gd name="connsiteY1" fmla="*/ 37768 h 6155101"/>
              <a:gd name="connsiteX2" fmla="*/ 0 w 12117505"/>
              <a:gd name="connsiteY2" fmla="*/ 74946 h 6155101"/>
              <a:gd name="connsiteX3" fmla="*/ 0 w 12117505"/>
              <a:gd name="connsiteY3" fmla="*/ 833236 h 6155101"/>
              <a:gd name="connsiteX4" fmla="*/ 4597 w 12117505"/>
              <a:gd name="connsiteY4" fmla="*/ 833236 h 6155101"/>
              <a:gd name="connsiteX5" fmla="*/ 88972 w 12117505"/>
              <a:gd name="connsiteY5" fmla="*/ 3447938 h 6155101"/>
              <a:gd name="connsiteX6" fmla="*/ 148480 w 12117505"/>
              <a:gd name="connsiteY6" fmla="*/ 5854931 h 6155101"/>
              <a:gd name="connsiteX7" fmla="*/ 3319168 w 12117505"/>
              <a:gd name="connsiteY7" fmla="*/ 5857467 h 6155101"/>
              <a:gd name="connsiteX8" fmla="*/ 4308929 w 12117505"/>
              <a:gd name="connsiteY8" fmla="*/ 5850807 h 6155101"/>
              <a:gd name="connsiteX9" fmla="*/ 5308288 w 12117505"/>
              <a:gd name="connsiteY9" fmla="*/ 5861900 h 6155101"/>
              <a:gd name="connsiteX10" fmla="*/ 5707509 w 12117505"/>
              <a:gd name="connsiteY10" fmla="*/ 6155101 h 6155101"/>
              <a:gd name="connsiteX11" fmla="*/ 6254140 w 12117505"/>
              <a:gd name="connsiteY11" fmla="*/ 5841204 h 6155101"/>
              <a:gd name="connsiteX12" fmla="*/ 9098386 w 12117505"/>
              <a:gd name="connsiteY12" fmla="*/ 5835714 h 6155101"/>
              <a:gd name="connsiteX13" fmla="*/ 10007288 w 12117505"/>
              <a:gd name="connsiteY13" fmla="*/ 5838589 h 6155101"/>
              <a:gd name="connsiteX14" fmla="*/ 10927227 w 12117505"/>
              <a:gd name="connsiteY14" fmla="*/ 5846456 h 6155101"/>
              <a:gd name="connsiteX15" fmla="*/ 12085310 w 12117505"/>
              <a:gd name="connsiteY15" fmla="*/ 5845410 h 6155101"/>
              <a:gd name="connsiteX16" fmla="*/ 12063456 w 12117505"/>
              <a:gd name="connsiteY16" fmla="*/ 2545764 h 6155101"/>
              <a:gd name="connsiteX17" fmla="*/ 12054104 w 12117505"/>
              <a:gd name="connsiteY17" fmla="*/ 100403 h 6155101"/>
              <a:gd name="connsiteX18" fmla="*/ 11486459 w 12117505"/>
              <a:gd name="connsiteY18" fmla="*/ 39180 h 6155101"/>
              <a:gd name="connsiteX19" fmla="*/ 10223511 w 12117505"/>
              <a:gd name="connsiteY19" fmla="*/ 25149 h 6155101"/>
              <a:gd name="connsiteX20" fmla="*/ 7599878 w 12117505"/>
              <a:gd name="connsiteY20" fmla="*/ 0 h 6155101"/>
              <a:gd name="connsiteX21" fmla="*/ 2695196 w 12117505"/>
              <a:gd name="connsiteY21" fmla="*/ 5448 h 6155101"/>
              <a:gd name="connsiteX0" fmla="*/ 2695196 w 12117505"/>
              <a:gd name="connsiteY0" fmla="*/ 5448 h 6210525"/>
              <a:gd name="connsiteX1" fmla="*/ 604999 w 12117505"/>
              <a:gd name="connsiteY1" fmla="*/ 37768 h 6210525"/>
              <a:gd name="connsiteX2" fmla="*/ 0 w 12117505"/>
              <a:gd name="connsiteY2" fmla="*/ 74946 h 6210525"/>
              <a:gd name="connsiteX3" fmla="*/ 0 w 12117505"/>
              <a:gd name="connsiteY3" fmla="*/ 833236 h 6210525"/>
              <a:gd name="connsiteX4" fmla="*/ 4597 w 12117505"/>
              <a:gd name="connsiteY4" fmla="*/ 833236 h 6210525"/>
              <a:gd name="connsiteX5" fmla="*/ 88972 w 12117505"/>
              <a:gd name="connsiteY5" fmla="*/ 3447938 h 6210525"/>
              <a:gd name="connsiteX6" fmla="*/ 148480 w 12117505"/>
              <a:gd name="connsiteY6" fmla="*/ 5854931 h 6210525"/>
              <a:gd name="connsiteX7" fmla="*/ 3319168 w 12117505"/>
              <a:gd name="connsiteY7" fmla="*/ 5857467 h 6210525"/>
              <a:gd name="connsiteX8" fmla="*/ 4308929 w 12117505"/>
              <a:gd name="connsiteY8" fmla="*/ 5850807 h 6210525"/>
              <a:gd name="connsiteX9" fmla="*/ 5308288 w 12117505"/>
              <a:gd name="connsiteY9" fmla="*/ 5861900 h 6210525"/>
              <a:gd name="connsiteX10" fmla="*/ 5877202 w 12117505"/>
              <a:gd name="connsiteY10" fmla="*/ 6210525 h 6210525"/>
              <a:gd name="connsiteX11" fmla="*/ 6254140 w 12117505"/>
              <a:gd name="connsiteY11" fmla="*/ 5841204 h 6210525"/>
              <a:gd name="connsiteX12" fmla="*/ 9098386 w 12117505"/>
              <a:gd name="connsiteY12" fmla="*/ 5835714 h 6210525"/>
              <a:gd name="connsiteX13" fmla="*/ 10007288 w 12117505"/>
              <a:gd name="connsiteY13" fmla="*/ 5838589 h 6210525"/>
              <a:gd name="connsiteX14" fmla="*/ 10927227 w 12117505"/>
              <a:gd name="connsiteY14" fmla="*/ 5846456 h 6210525"/>
              <a:gd name="connsiteX15" fmla="*/ 12085310 w 12117505"/>
              <a:gd name="connsiteY15" fmla="*/ 5845410 h 6210525"/>
              <a:gd name="connsiteX16" fmla="*/ 12063456 w 12117505"/>
              <a:gd name="connsiteY16" fmla="*/ 2545764 h 6210525"/>
              <a:gd name="connsiteX17" fmla="*/ 12054104 w 12117505"/>
              <a:gd name="connsiteY17" fmla="*/ 100403 h 6210525"/>
              <a:gd name="connsiteX18" fmla="*/ 11486459 w 12117505"/>
              <a:gd name="connsiteY18" fmla="*/ 39180 h 6210525"/>
              <a:gd name="connsiteX19" fmla="*/ 10223511 w 12117505"/>
              <a:gd name="connsiteY19" fmla="*/ 25149 h 6210525"/>
              <a:gd name="connsiteX20" fmla="*/ 7599878 w 12117505"/>
              <a:gd name="connsiteY20" fmla="*/ 0 h 6210525"/>
              <a:gd name="connsiteX21" fmla="*/ 2695196 w 12117505"/>
              <a:gd name="connsiteY21" fmla="*/ 5448 h 6210525"/>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254140 w 12117505"/>
              <a:gd name="connsiteY11" fmla="*/ 5841204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 name="connsiteX0" fmla="*/ 2695196 w 12117505"/>
              <a:gd name="connsiteY0" fmla="*/ 5448 h 6259020"/>
              <a:gd name="connsiteX1" fmla="*/ 604999 w 12117505"/>
              <a:gd name="connsiteY1" fmla="*/ 37768 h 6259020"/>
              <a:gd name="connsiteX2" fmla="*/ 0 w 12117505"/>
              <a:gd name="connsiteY2" fmla="*/ 74946 h 6259020"/>
              <a:gd name="connsiteX3" fmla="*/ 0 w 12117505"/>
              <a:gd name="connsiteY3" fmla="*/ 833236 h 6259020"/>
              <a:gd name="connsiteX4" fmla="*/ 4597 w 12117505"/>
              <a:gd name="connsiteY4" fmla="*/ 833236 h 6259020"/>
              <a:gd name="connsiteX5" fmla="*/ 88972 w 12117505"/>
              <a:gd name="connsiteY5" fmla="*/ 3447938 h 6259020"/>
              <a:gd name="connsiteX6" fmla="*/ 148480 w 12117505"/>
              <a:gd name="connsiteY6" fmla="*/ 5854931 h 6259020"/>
              <a:gd name="connsiteX7" fmla="*/ 3319168 w 12117505"/>
              <a:gd name="connsiteY7" fmla="*/ 5857467 h 6259020"/>
              <a:gd name="connsiteX8" fmla="*/ 4308929 w 12117505"/>
              <a:gd name="connsiteY8" fmla="*/ 5850807 h 6259020"/>
              <a:gd name="connsiteX9" fmla="*/ 5308288 w 12117505"/>
              <a:gd name="connsiteY9" fmla="*/ 5861900 h 6259020"/>
              <a:gd name="connsiteX10" fmla="*/ 5903311 w 12117505"/>
              <a:gd name="connsiteY10" fmla="*/ 6259020 h 6259020"/>
              <a:gd name="connsiteX11" fmla="*/ 6358569 w 12117505"/>
              <a:gd name="connsiteY11" fmla="*/ 5841208 h 6259020"/>
              <a:gd name="connsiteX12" fmla="*/ 9098386 w 12117505"/>
              <a:gd name="connsiteY12" fmla="*/ 5835714 h 6259020"/>
              <a:gd name="connsiteX13" fmla="*/ 10007288 w 12117505"/>
              <a:gd name="connsiteY13" fmla="*/ 5838589 h 6259020"/>
              <a:gd name="connsiteX14" fmla="*/ 10927227 w 12117505"/>
              <a:gd name="connsiteY14" fmla="*/ 5846456 h 6259020"/>
              <a:gd name="connsiteX15" fmla="*/ 12085310 w 12117505"/>
              <a:gd name="connsiteY15" fmla="*/ 5845410 h 6259020"/>
              <a:gd name="connsiteX16" fmla="*/ 12063456 w 12117505"/>
              <a:gd name="connsiteY16" fmla="*/ 2545764 h 6259020"/>
              <a:gd name="connsiteX17" fmla="*/ 12054104 w 12117505"/>
              <a:gd name="connsiteY17" fmla="*/ 100403 h 6259020"/>
              <a:gd name="connsiteX18" fmla="*/ 11486459 w 12117505"/>
              <a:gd name="connsiteY18" fmla="*/ 39180 h 6259020"/>
              <a:gd name="connsiteX19" fmla="*/ 10223511 w 12117505"/>
              <a:gd name="connsiteY19" fmla="*/ 25149 h 6259020"/>
              <a:gd name="connsiteX20" fmla="*/ 7599878 w 12117505"/>
              <a:gd name="connsiteY20" fmla="*/ 0 h 6259020"/>
              <a:gd name="connsiteX21" fmla="*/ 2695196 w 12117505"/>
              <a:gd name="connsiteY21" fmla="*/ 5448 h 625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59020">
                <a:moveTo>
                  <a:pt x="2695196" y="5448"/>
                </a:moveTo>
                <a:lnTo>
                  <a:pt x="604999" y="37768"/>
                </a:lnTo>
                <a:cubicBezTo>
                  <a:pt x="485777" y="44401"/>
                  <a:pt x="30881" y="27994"/>
                  <a:pt x="0" y="74946"/>
                </a:cubicBezTo>
                <a:lnTo>
                  <a:pt x="0" y="833236"/>
                </a:lnTo>
                <a:lnTo>
                  <a:pt x="4597" y="833236"/>
                </a:lnTo>
                <a:cubicBezTo>
                  <a:pt x="19426" y="1269020"/>
                  <a:pt x="64992" y="2610989"/>
                  <a:pt x="88972" y="3447938"/>
                </a:cubicBezTo>
                <a:cubicBezTo>
                  <a:pt x="105117" y="5555727"/>
                  <a:pt x="7283" y="5882511"/>
                  <a:pt x="148480" y="5854931"/>
                </a:cubicBezTo>
                <a:cubicBezTo>
                  <a:pt x="1104834" y="5841902"/>
                  <a:pt x="1937287" y="5880951"/>
                  <a:pt x="3319168" y="5857467"/>
                </a:cubicBezTo>
                <a:lnTo>
                  <a:pt x="4308929" y="5850807"/>
                </a:lnTo>
                <a:lnTo>
                  <a:pt x="5308288" y="5861900"/>
                </a:lnTo>
                <a:cubicBezTo>
                  <a:pt x="5547231" y="6002161"/>
                  <a:pt x="5692022" y="6126648"/>
                  <a:pt x="5903311" y="6259020"/>
                </a:cubicBezTo>
                <a:cubicBezTo>
                  <a:pt x="6036995" y="6157144"/>
                  <a:pt x="6233063" y="5970792"/>
                  <a:pt x="6358569" y="5841208"/>
                </a:cubicBezTo>
                <a:cubicBezTo>
                  <a:pt x="6445558" y="5838468"/>
                  <a:pt x="8737174" y="5842629"/>
                  <a:pt x="9098386" y="5835714"/>
                </a:cubicBezTo>
                <a:lnTo>
                  <a:pt x="10007288" y="5838589"/>
                </a:lnTo>
                <a:lnTo>
                  <a:pt x="10927227" y="5846456"/>
                </a:lnTo>
                <a:cubicBezTo>
                  <a:pt x="11284890" y="5836792"/>
                  <a:pt x="12058379" y="5889163"/>
                  <a:pt x="12085310" y="5845410"/>
                </a:cubicBezTo>
                <a:cubicBezTo>
                  <a:pt x="12123753" y="5639890"/>
                  <a:pt x="12050112" y="4331065"/>
                  <a:pt x="12063456" y="2545764"/>
                </a:cubicBezTo>
                <a:cubicBezTo>
                  <a:pt x="12111817" y="1464496"/>
                  <a:pt x="12159998" y="515808"/>
                  <a:pt x="12054104" y="100403"/>
                </a:cubicBezTo>
                <a:cubicBezTo>
                  <a:pt x="12029550" y="4082"/>
                  <a:pt x="11791558" y="51722"/>
                  <a:pt x="11486459" y="39180"/>
                </a:cubicBezTo>
                <a:cubicBezTo>
                  <a:pt x="11181360" y="26638"/>
                  <a:pt x="10644494" y="29826"/>
                  <a:pt x="10223511" y="25149"/>
                </a:cubicBezTo>
                <a:lnTo>
                  <a:pt x="7599878" y="0"/>
                </a:lnTo>
                <a:lnTo>
                  <a:pt x="2695196" y="5448"/>
                </a:lnTo>
                <a:close/>
              </a:path>
            </a:pathLst>
          </a:custGeom>
          <a:noFill/>
          <a:ln w="19050" cap="flat">
            <a:solidFill>
              <a:schemeClr val="tx1"/>
            </a:solid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105B5572-B4F6-15AF-7678-46BAA9D6F59C}"/>
              </a:ext>
            </a:extLst>
          </p:cNvPr>
          <p:cNvSpPr>
            <a:spLocks noGrp="1"/>
          </p:cNvSpPr>
          <p:nvPr>
            <p:ph type="ctrTitle"/>
          </p:nvPr>
        </p:nvSpPr>
        <p:spPr>
          <a:xfrm>
            <a:off x="1278324" y="1378226"/>
            <a:ext cx="3363687" cy="2708744"/>
          </a:xfrm>
        </p:spPr>
        <p:txBody>
          <a:bodyPr anchor="b">
            <a:normAutofit/>
          </a:bodyPr>
          <a:lstStyle/>
          <a:p>
            <a:pPr>
              <a:lnSpc>
                <a:spcPct val="90000"/>
              </a:lnSpc>
            </a:pPr>
            <a:r>
              <a:rPr lang="fr-CA" sz="1900" dirty="0">
                <a:effectLst/>
                <a:latin typeface="Calibri" panose="020F0502020204030204" pitchFamily="34" charset="0"/>
                <a:ea typeface="Calibri" panose="020F0502020204030204" pitchFamily="34" charset="0"/>
                <a:cs typeface="Times New Roman" panose="02020603050405020304" pitchFamily="18" charset="0"/>
              </a:rPr>
              <a:t>Ce que nous dit la jurisprudence relative aux Chartes québécoise et canadienne des droits sur ce que sont les services de santé au Québec dans la mouvance de la NGP et ses impacts sur les droits</a:t>
            </a:r>
            <a:r>
              <a:rPr lang="fr-CA" sz="1900" dirty="0">
                <a:effectLst/>
              </a:rPr>
              <a:t> </a:t>
            </a:r>
            <a:endParaRPr lang="fr-FR" sz="1900" dirty="0"/>
          </a:p>
        </p:txBody>
      </p:sp>
      <p:sp>
        <p:nvSpPr>
          <p:cNvPr id="3" name="Sous-titre 2">
            <a:extLst>
              <a:ext uri="{FF2B5EF4-FFF2-40B4-BE49-F238E27FC236}">
                <a16:creationId xmlns:a16="http://schemas.microsoft.com/office/drawing/2014/main" id="{4148DD11-E330-E972-4314-6FDAC063FFD7}"/>
              </a:ext>
            </a:extLst>
          </p:cNvPr>
          <p:cNvSpPr>
            <a:spLocks noGrp="1"/>
          </p:cNvSpPr>
          <p:nvPr>
            <p:ph type="subTitle" idx="1"/>
          </p:nvPr>
        </p:nvSpPr>
        <p:spPr>
          <a:xfrm>
            <a:off x="1266078" y="4337892"/>
            <a:ext cx="3363687" cy="1082247"/>
          </a:xfrm>
        </p:spPr>
        <p:txBody>
          <a:bodyPr anchor="t">
            <a:normAutofit/>
          </a:bodyPr>
          <a:lstStyle/>
          <a:p>
            <a:pPr algn="ctr">
              <a:lnSpc>
                <a:spcPct val="90000"/>
              </a:lnSpc>
              <a:spcAft>
                <a:spcPts val="600"/>
              </a:spcAft>
            </a:pPr>
            <a:r>
              <a:rPr lang="fr-FR" sz="800"/>
              <a:t>Christine Vézina, professeure, faculté de droit, UL</a:t>
            </a:r>
          </a:p>
          <a:p>
            <a:pPr algn="ctr">
              <a:lnSpc>
                <a:spcPct val="90000"/>
              </a:lnSpc>
              <a:spcAft>
                <a:spcPts val="600"/>
              </a:spcAft>
            </a:pPr>
            <a:r>
              <a:rPr lang="fr-FR" sz="800"/>
              <a:t>Chercheure principale de COMRADES-Communauté de recherche-action sur les droits économiques et sociaux, comrades-communauté de recherche-action sur les droits économiques et sociaux</a:t>
            </a:r>
          </a:p>
          <a:p>
            <a:pPr algn="ctr">
              <a:lnSpc>
                <a:spcPct val="90000"/>
              </a:lnSpc>
              <a:spcAft>
                <a:spcPts val="600"/>
              </a:spcAft>
            </a:pPr>
            <a:r>
              <a:rPr lang="fr-FR" sz="800"/>
              <a:t>https://comradespartenariat.com/</a:t>
            </a:r>
          </a:p>
        </p:txBody>
      </p:sp>
      <p:pic>
        <p:nvPicPr>
          <p:cNvPr id="6" name="Image 5">
            <a:extLst>
              <a:ext uri="{FF2B5EF4-FFF2-40B4-BE49-F238E27FC236}">
                <a16:creationId xmlns:a16="http://schemas.microsoft.com/office/drawing/2014/main" id="{A1557410-408B-CF2D-372D-4B29B89B748C}"/>
              </a:ext>
            </a:extLst>
          </p:cNvPr>
          <p:cNvPicPr>
            <a:picLocks noChangeAspect="1"/>
          </p:cNvPicPr>
          <p:nvPr/>
        </p:nvPicPr>
        <p:blipFill rotWithShape="1">
          <a:blip r:embed="rId2"/>
          <a:srcRect l="5680" t="5431" r="65034" b="1"/>
          <a:stretch/>
        </p:blipFill>
        <p:spPr>
          <a:xfrm>
            <a:off x="7150661" y="556590"/>
            <a:ext cx="3297343" cy="2608641"/>
          </a:xfrm>
          <a:prstGeom prst="rect">
            <a:avLst/>
          </a:prstGeom>
          <a:solidFill>
            <a:srgbClr val="9B0AE9"/>
          </a:solidFill>
        </p:spPr>
      </p:pic>
      <p:pic>
        <p:nvPicPr>
          <p:cNvPr id="1026" name="Picture 2" descr="Communauté de recherche-action sur les droits économiques et sociaux">
            <a:extLst>
              <a:ext uri="{FF2B5EF4-FFF2-40B4-BE49-F238E27FC236}">
                <a16:creationId xmlns:a16="http://schemas.microsoft.com/office/drawing/2014/main" id="{89E79C99-02B2-AF6D-2E9C-F1B3C9AA4F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4072033"/>
            <a:ext cx="5402016" cy="137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36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1020724" y="558209"/>
            <a:ext cx="10333075" cy="1698103"/>
          </a:xfrm>
        </p:spPr>
        <p:txBody>
          <a:bodyPr>
            <a:normAutofit fontScale="90000"/>
          </a:bodyPr>
          <a:lstStyle/>
          <a:p>
            <a:r>
              <a:rPr lang="fr-FR" dirty="0"/>
              <a:t>3. Ce que révèlent les tribunaux supérieurs dans le cadre du contentieux relatifs aux droits de la personne du système de santé</a:t>
            </a:r>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a:xfrm>
            <a:off x="1020726" y="2351314"/>
            <a:ext cx="10333074" cy="3716976"/>
          </a:xfrm>
        </p:spPr>
        <p:txBody>
          <a:bodyPr>
            <a:normAutofit fontScale="92500" lnSpcReduction="20000"/>
          </a:bodyPr>
          <a:lstStyle/>
          <a:p>
            <a:pPr marL="457200" indent="-457200">
              <a:buFont typeface="Arial" panose="020B0604020202020204" pitchFamily="34" charset="0"/>
              <a:buChar char="•"/>
            </a:pPr>
            <a:r>
              <a:rPr lang="fr-FR" dirty="0"/>
              <a:t>« Fragilité des systèmes publics de santé incapables de composer avec des pertes subites d’effectifs important » [148]</a:t>
            </a:r>
          </a:p>
          <a:p>
            <a:pPr marL="457200" indent="-457200">
              <a:buFont typeface="Arial" panose="020B0604020202020204" pitchFamily="34" charset="0"/>
              <a:buChar char="•"/>
            </a:pPr>
            <a:r>
              <a:rPr lang="fr-FR" dirty="0"/>
              <a:t>« …[la loi sur l’assurance médicaments du Québec établissant une assurance laquelle est soumise, </a:t>
            </a:r>
            <a:r>
              <a:rPr lang="fr-FR" u="sng" dirty="0"/>
              <a:t>comme toute assurance</a:t>
            </a:r>
            <a:r>
              <a:rPr lang="fr-FR" dirty="0"/>
              <a:t>, à des conditions précises qui font en sorte que certains risques sont exclus » [75]. (Nos soulignements)</a:t>
            </a:r>
          </a:p>
          <a:p>
            <a:pPr marL="457200" indent="-457200">
              <a:buFont typeface="Arial" panose="020B0604020202020204" pitchFamily="34" charset="0"/>
              <a:buChar char="•"/>
            </a:pPr>
            <a:r>
              <a:rPr lang="fr-FR" dirty="0"/>
              <a:t>« Il est admis que le secteur public ne peut dispenser tous les services d’IVG » [60]</a:t>
            </a:r>
          </a:p>
          <a:p>
            <a:pPr marL="457200" indent="-457200">
              <a:buFont typeface="Arial" panose="020B0604020202020204" pitchFamily="34" charset="0"/>
              <a:buChar char="•"/>
            </a:pPr>
            <a:r>
              <a:rPr lang="fr-FR" dirty="0"/>
              <a:t>« Permettre aux cliniques privées d’exiger des frais supplémentaires pour des services assurés, et ce, en sachant qu’il y va de leur survie, érige en système ce que la loi interdit » [106]</a:t>
            </a:r>
          </a:p>
          <a:p>
            <a:endParaRPr lang="fr-FR" dirty="0"/>
          </a:p>
        </p:txBody>
      </p:sp>
      <p:sp>
        <p:nvSpPr>
          <p:cNvPr id="4" name="ZoneTexte 3">
            <a:extLst>
              <a:ext uri="{FF2B5EF4-FFF2-40B4-BE49-F238E27FC236}">
                <a16:creationId xmlns:a16="http://schemas.microsoft.com/office/drawing/2014/main" id="{E5813906-C6E5-3549-F92D-F01EF0376F50}"/>
              </a:ext>
            </a:extLst>
          </p:cNvPr>
          <p:cNvSpPr txBox="1"/>
          <p:nvPr/>
        </p:nvSpPr>
        <p:spPr>
          <a:xfrm>
            <a:off x="0" y="6488668"/>
            <a:ext cx="11269683" cy="369332"/>
          </a:xfrm>
          <a:prstGeom prst="rect">
            <a:avLst/>
          </a:prstGeom>
          <a:noFill/>
        </p:spPr>
        <p:txBody>
          <a:bodyPr wrap="square" rtlCol="0">
            <a:spAutoFit/>
          </a:bodyPr>
          <a:lstStyle/>
          <a:p>
            <a:r>
              <a:rPr lang="fr-CA" sz="1800" b="1" dirty="0">
                <a:solidFill>
                  <a:srgbClr val="000000"/>
                </a:solidFill>
                <a:effectLst/>
                <a:ea typeface="Times New Roman" panose="02020603050405020304" pitchFamily="18" charset="0"/>
                <a:cs typeface="Times New Roman" panose="02020603050405020304" pitchFamily="18" charset="0"/>
                <a:hlinkClick r:id="rId2"/>
              </a:rPr>
              <a:t>Lachance c. Procureur général du Québec</a:t>
            </a:r>
            <a:r>
              <a:rPr lang="fr-CA" sz="1800" b="1" dirty="0">
                <a:solidFill>
                  <a:srgbClr val="000000"/>
                </a:solidFill>
                <a:effectLst/>
                <a:ea typeface="Times New Roman" panose="02020603050405020304" pitchFamily="18" charset="0"/>
              </a:rPr>
              <a:t>, 2021 QCCS 4721;</a:t>
            </a:r>
            <a:r>
              <a:rPr lang="fr-CA" sz="1800" b="1" dirty="0">
                <a:solidFill>
                  <a:srgbClr val="000000"/>
                </a:solidFill>
                <a:effectLst/>
                <a:ea typeface="Times New Roman" panose="02020603050405020304" pitchFamily="18" charset="0"/>
                <a:cs typeface="Times New Roman" panose="02020603050405020304" pitchFamily="18" charset="0"/>
                <a:hlinkClick r:id="rId3"/>
              </a:rPr>
              <a:t>D.S. c. Tribunal administratif du Québec</a:t>
            </a:r>
            <a:r>
              <a:rPr lang="fr-CA" sz="1800" b="1" dirty="0">
                <a:solidFill>
                  <a:srgbClr val="000000"/>
                </a:solidFill>
                <a:effectLst/>
                <a:ea typeface="Times New Roman" panose="02020603050405020304" pitchFamily="18" charset="0"/>
              </a:rPr>
              <a:t>, 2019 QCCS 3572; </a:t>
            </a:r>
            <a:r>
              <a:rPr lang="fr-CA" sz="1800" b="1" dirty="0">
                <a:solidFill>
                  <a:srgbClr val="000000"/>
                </a:solidFill>
                <a:effectLst/>
                <a:ea typeface="Times New Roman" panose="02020603050405020304" pitchFamily="18" charset="0"/>
                <a:cs typeface="Times New Roman" panose="02020603050405020304" pitchFamily="18" charset="0"/>
                <a:hlinkClick r:id="rId4"/>
              </a:rPr>
              <a:t>Association pour l'accès à l'avortement c. Québec (Procureur général)</a:t>
            </a:r>
            <a:r>
              <a:rPr lang="fr-CA" sz="1800" b="1" dirty="0">
                <a:solidFill>
                  <a:srgbClr val="000000"/>
                </a:solidFill>
                <a:effectLst/>
                <a:ea typeface="Times New Roman" panose="02020603050405020304" pitchFamily="18" charset="0"/>
              </a:rPr>
              <a:t>, 2006 QCCS 4694</a:t>
            </a:r>
            <a:r>
              <a:rPr lang="fr-CA" dirty="0">
                <a:effectLst/>
              </a:rPr>
              <a:t> </a:t>
            </a:r>
            <a:endParaRPr lang="fr-FR" dirty="0"/>
          </a:p>
        </p:txBody>
      </p:sp>
    </p:spTree>
    <p:extLst>
      <p:ext uri="{BB962C8B-B14F-4D97-AF65-F5344CB8AC3E}">
        <p14:creationId xmlns:p14="http://schemas.microsoft.com/office/powerpoint/2010/main" val="331827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884904" y="974869"/>
            <a:ext cx="3790042" cy="4908263"/>
          </a:xfrm>
        </p:spPr>
        <p:txBody>
          <a:bodyPr>
            <a:normAutofit/>
          </a:bodyPr>
          <a:lstStyle/>
          <a:p>
            <a:pPr algn="ctr"/>
            <a:r>
              <a:rPr lang="fr-FR" sz="4400" dirty="0"/>
              <a:t>3. Ce que révèlent les tribunaux supérieurs dans le cadre du contentieux relatifs aux droits de la personne du système de santé</a:t>
            </a:r>
          </a:p>
        </p:txBody>
      </p:sp>
      <p:graphicFrame>
        <p:nvGraphicFramePr>
          <p:cNvPr id="5" name="Espace réservé du contenu 2">
            <a:extLst>
              <a:ext uri="{FF2B5EF4-FFF2-40B4-BE49-F238E27FC236}">
                <a16:creationId xmlns:a16="http://schemas.microsoft.com/office/drawing/2014/main" id="{9B5A7596-2F09-B90B-9D99-019C4C1934F0}"/>
              </a:ext>
            </a:extLst>
          </p:cNvPr>
          <p:cNvGraphicFramePr>
            <a:graphicFrameLocks noGrp="1"/>
          </p:cNvGraphicFramePr>
          <p:nvPr>
            <p:ph idx="1"/>
            <p:extLst>
              <p:ext uri="{D42A27DB-BD31-4B8C-83A1-F6EECF244321}">
                <p14:modId xmlns:p14="http://schemas.microsoft.com/office/powerpoint/2010/main" val="830074929"/>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1ABBBE6A-5C9B-B9F7-B0B6-BF18D27318FC}"/>
              </a:ext>
            </a:extLst>
          </p:cNvPr>
          <p:cNvSpPr txBox="1"/>
          <p:nvPr/>
        </p:nvSpPr>
        <p:spPr>
          <a:xfrm>
            <a:off x="534391" y="6543304"/>
            <a:ext cx="10450284" cy="369332"/>
          </a:xfrm>
          <a:prstGeom prst="rect">
            <a:avLst/>
          </a:prstGeom>
          <a:noFill/>
        </p:spPr>
        <p:txBody>
          <a:bodyPr wrap="square" rtlCol="0">
            <a:spAutoFit/>
          </a:bodyPr>
          <a:lstStyle/>
          <a:p>
            <a:r>
              <a:rPr lang="fr-CA" sz="1800" b="1" dirty="0">
                <a:solidFill>
                  <a:srgbClr val="000000"/>
                </a:solidFill>
                <a:effectLst/>
                <a:ea typeface="Times New Roman" panose="02020603050405020304" pitchFamily="18" charset="0"/>
                <a:cs typeface="Times New Roman" panose="02020603050405020304" pitchFamily="18" charset="0"/>
                <a:hlinkClick r:id="rId7"/>
              </a:rPr>
              <a:t>Association pour l'accès à l'avortement c. Québec (Procureur général)</a:t>
            </a:r>
            <a:r>
              <a:rPr lang="fr-CA" sz="1800" b="1" dirty="0">
                <a:solidFill>
                  <a:srgbClr val="000000"/>
                </a:solidFill>
                <a:effectLst/>
                <a:ea typeface="Times New Roman" panose="02020603050405020304" pitchFamily="18" charset="0"/>
              </a:rPr>
              <a:t>, 2006 QCCS 4694</a:t>
            </a:r>
            <a:endParaRPr lang="fr-FR" dirty="0"/>
          </a:p>
        </p:txBody>
      </p:sp>
    </p:spTree>
    <p:extLst>
      <p:ext uri="{BB962C8B-B14F-4D97-AF65-F5344CB8AC3E}">
        <p14:creationId xmlns:p14="http://schemas.microsoft.com/office/powerpoint/2010/main" val="2275219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5EBAE-3962-7126-CA7D-52695821CBD3}"/>
              </a:ext>
            </a:extLst>
          </p:cNvPr>
          <p:cNvSpPr>
            <a:spLocks noGrp="1"/>
          </p:cNvSpPr>
          <p:nvPr>
            <p:ph type="title"/>
          </p:nvPr>
        </p:nvSpPr>
        <p:spPr>
          <a:xfrm>
            <a:off x="1020724" y="940981"/>
            <a:ext cx="10333075" cy="1031359"/>
          </a:xfrm>
        </p:spPr>
        <p:txBody>
          <a:bodyPr>
            <a:normAutofit fontScale="90000"/>
          </a:bodyPr>
          <a:lstStyle/>
          <a:p>
            <a:r>
              <a:rPr lang="fr-FR" sz="4800" dirty="0"/>
              <a:t>3. Ce que révèlent les tribunaux supérieurs dans le cadre du contentieux relatifs aux droits de la personne du système de santé</a:t>
            </a:r>
            <a:endParaRPr lang="fr-FR" dirty="0"/>
          </a:p>
        </p:txBody>
      </p:sp>
      <p:sp>
        <p:nvSpPr>
          <p:cNvPr id="3" name="Espace réservé du contenu 2">
            <a:extLst>
              <a:ext uri="{FF2B5EF4-FFF2-40B4-BE49-F238E27FC236}">
                <a16:creationId xmlns:a16="http://schemas.microsoft.com/office/drawing/2014/main" id="{2227EC3B-0027-0562-5B36-36FFACEEAD63}"/>
              </a:ext>
            </a:extLst>
          </p:cNvPr>
          <p:cNvSpPr>
            <a:spLocks noGrp="1"/>
          </p:cNvSpPr>
          <p:nvPr>
            <p:ph idx="1"/>
          </p:nvPr>
        </p:nvSpPr>
        <p:spPr>
          <a:xfrm>
            <a:off x="1020725" y="2875461"/>
            <a:ext cx="10333074" cy="3613207"/>
          </a:xfrm>
        </p:spPr>
        <p:txBody>
          <a:bodyPr>
            <a:noAutofit/>
          </a:bodyPr>
          <a:lstStyle/>
          <a:p>
            <a:r>
              <a:rPr lang="fr-CA" sz="2000" b="0" i="0" dirty="0">
                <a:solidFill>
                  <a:srgbClr val="000000"/>
                </a:solidFill>
                <a:latin typeface="Times New Roman" panose="02020603050405020304" pitchFamily="18" charset="0"/>
              </a:rPr>
              <a:t>« </a:t>
            </a:r>
            <a:r>
              <a:rPr lang="fr-CA" sz="2000" b="0" i="0" dirty="0">
                <a:solidFill>
                  <a:srgbClr val="000000"/>
                </a:solidFill>
                <a:effectLst/>
                <a:latin typeface="Times" pitchFamily="2" charset="0"/>
              </a:rPr>
              <a:t>Des études confirment que les patients atteints d’une maladie grave qui sont inscrits sur une liste d’attente sont souvent très angoissés et déprimés.  Une étude effectuée en 2001 conclut qu’environ 18 pour 100 des quelque cinq millions de personnes ayant consulté un spécialiste pour un diagnostic ou un nouveau problème de santé ont déclaré que l’attente pour l’obtention de soins avait eu des conséquences néfastes sur leur vie.  L’attente a été source d’inquiétude, d’angoisse ou de stress dans la majorité des cas.  Ces conséquences psychologiques néfastes peuvent avoir des répercussions graves et profondes sur l’intégrité psychologique d’une personne, et constituent une atteinte à la sécurité de la personne (</a:t>
            </a:r>
            <a:r>
              <a:rPr lang="fr-CA" sz="2000" b="0" i="1" dirty="0">
                <a:solidFill>
                  <a:srgbClr val="000000"/>
                </a:solidFill>
                <a:effectLst/>
                <a:latin typeface="Times" pitchFamily="2" charset="0"/>
              </a:rPr>
              <a:t>Accès aux services de soins de santé au Canada, 2001</a:t>
            </a:r>
            <a:r>
              <a:rPr lang="fr-CA" sz="2000" b="0" i="0" dirty="0">
                <a:solidFill>
                  <a:srgbClr val="000000"/>
                </a:solidFill>
                <a:effectLst/>
                <a:latin typeface="Times" pitchFamily="2" charset="0"/>
              </a:rPr>
              <a:t>, p. 22) » [112]</a:t>
            </a:r>
            <a:endParaRPr lang="fr-FR" sz="2000" dirty="0"/>
          </a:p>
        </p:txBody>
      </p:sp>
      <p:sp>
        <p:nvSpPr>
          <p:cNvPr id="4" name="ZoneTexte 3">
            <a:extLst>
              <a:ext uri="{FF2B5EF4-FFF2-40B4-BE49-F238E27FC236}">
                <a16:creationId xmlns:a16="http://schemas.microsoft.com/office/drawing/2014/main" id="{9F020C7E-0596-FB18-4D47-F7D95D788B5D}"/>
              </a:ext>
            </a:extLst>
          </p:cNvPr>
          <p:cNvSpPr txBox="1"/>
          <p:nvPr/>
        </p:nvSpPr>
        <p:spPr>
          <a:xfrm>
            <a:off x="3990108" y="6488668"/>
            <a:ext cx="5462649" cy="369332"/>
          </a:xfrm>
          <a:prstGeom prst="rect">
            <a:avLst/>
          </a:prstGeom>
          <a:noFill/>
        </p:spPr>
        <p:txBody>
          <a:bodyPr wrap="square" rtlCol="0">
            <a:spAutoFit/>
          </a:bodyPr>
          <a:lstStyle/>
          <a:p>
            <a:pPr lvl="0"/>
            <a:r>
              <a:rPr lang="fr-CA" sz="1800" u="sng" kern="100" dirty="0">
                <a:solidFill>
                  <a:srgbClr val="0563C1"/>
                </a:solidFill>
                <a:effectLst/>
                <a:ea typeface="Calibri" panose="020F0502020204030204" pitchFamily="34" charset="0"/>
                <a:hlinkClick r:id="rId2"/>
              </a:rPr>
              <a:t>Chaoulli c. Québec (Procureur général)</a:t>
            </a:r>
            <a:r>
              <a:rPr lang="fr-CA" sz="1800" kern="100" dirty="0">
                <a:effectLst/>
                <a:ea typeface="Calibri" panose="020F0502020204030204" pitchFamily="34" charset="0"/>
              </a:rPr>
              <a:t>, 2005 CSC 35</a:t>
            </a:r>
          </a:p>
        </p:txBody>
      </p:sp>
    </p:spTree>
    <p:extLst>
      <p:ext uri="{BB962C8B-B14F-4D97-AF65-F5344CB8AC3E}">
        <p14:creationId xmlns:p14="http://schemas.microsoft.com/office/powerpoint/2010/main" val="474844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D30EFE3-9611-4841-9BC3-E51D7A359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215EBAE-3962-7126-CA7D-52695821CBD3}"/>
              </a:ext>
            </a:extLst>
          </p:cNvPr>
          <p:cNvSpPr>
            <a:spLocks noGrp="1"/>
          </p:cNvSpPr>
          <p:nvPr>
            <p:ph type="title"/>
          </p:nvPr>
        </p:nvSpPr>
        <p:spPr>
          <a:xfrm>
            <a:off x="1020723" y="732731"/>
            <a:ext cx="10000521" cy="1731909"/>
          </a:xfrm>
        </p:spPr>
        <p:txBody>
          <a:bodyPr>
            <a:normAutofit/>
          </a:bodyPr>
          <a:lstStyle/>
          <a:p>
            <a:pPr algn="ctr">
              <a:lnSpc>
                <a:spcPct val="90000"/>
              </a:lnSpc>
            </a:pPr>
            <a:r>
              <a:rPr lang="fr-FR" sz="3700"/>
              <a:t>3. Ce que révèlent les tribunaux supérieurs dans le cadre du contentieux relatifs aux droits de la personne du système de santé</a:t>
            </a:r>
          </a:p>
        </p:txBody>
      </p:sp>
      <p:sp>
        <p:nvSpPr>
          <p:cNvPr id="3" name="Espace réservé du contenu 2">
            <a:extLst>
              <a:ext uri="{FF2B5EF4-FFF2-40B4-BE49-F238E27FC236}">
                <a16:creationId xmlns:a16="http://schemas.microsoft.com/office/drawing/2014/main" id="{2227EC3B-0027-0562-5B36-36FFACEEAD63}"/>
              </a:ext>
            </a:extLst>
          </p:cNvPr>
          <p:cNvSpPr>
            <a:spLocks/>
          </p:cNvSpPr>
          <p:nvPr/>
        </p:nvSpPr>
        <p:spPr>
          <a:xfrm>
            <a:off x="1866405" y="2658421"/>
            <a:ext cx="8516243" cy="2977908"/>
          </a:xfrm>
          <a:prstGeom prst="rect">
            <a:avLst/>
          </a:prstGeom>
        </p:spPr>
        <p:txBody>
          <a:bodyPr>
            <a:normAutofit/>
          </a:bodyPr>
          <a:lstStyle/>
          <a:p>
            <a:pPr marL="374904" indent="-374904" defTabSz="374904">
              <a:spcAft>
                <a:spcPts val="600"/>
              </a:spcAft>
              <a:buFont typeface="Arial" panose="020B0604020202020204" pitchFamily="34" charset="0"/>
              <a:buChar char="•"/>
            </a:pPr>
            <a:r>
              <a:rPr lang="fr-CA" sz="2542" kern="1200" dirty="0">
                <a:solidFill>
                  <a:srgbClr val="000000"/>
                </a:solidFill>
                <a:latin typeface="Times New Roman" panose="02020603050405020304" pitchFamily="18" charset="0"/>
                <a:ea typeface="+mn-ea"/>
                <a:cs typeface="+mn-cs"/>
              </a:rPr>
              <a:t>«</a:t>
            </a:r>
            <a:r>
              <a:rPr lang="fr-CA" sz="1476" kern="1200" dirty="0">
                <a:solidFill>
                  <a:srgbClr val="000000"/>
                </a:solidFill>
                <a:latin typeface="Times" pitchFamily="2" charset="0"/>
                <a:ea typeface="+mn-ea"/>
                <a:cs typeface="+mn-cs"/>
              </a:rPr>
              <a:t>En plus de compromettre la vie et la sécurité physique de la personne, l’attente de soins cruciaux peut avoir d’importantes conséquences psychologiques néfastes.  Les conséquences psychologiques sérieuses peuvent faire intervenir la protection de la sécurité de la personne garantie par l’art. 7.  Il « n’est pas nécessaire [qu’elles consistent en] un choc nerveux ou un trouble psychiatrique, mais [elles] doivent être plus importantes qu’une tension ou une angoisse ordinaires » (</a:t>
            </a:r>
            <a:r>
              <a:rPr lang="fr-CA" sz="1476" i="1" kern="1200" dirty="0">
                <a:solidFill>
                  <a:srgbClr val="000000"/>
                </a:solidFill>
                <a:latin typeface="Times" pitchFamily="2" charset="0"/>
                <a:ea typeface="+mn-ea"/>
                <a:cs typeface="+mn-cs"/>
              </a:rPr>
              <a:t>Nouveau‑Brunswick (Ministre de la Santé et des Services communautaires) c. G. (J.)</a:t>
            </a:r>
            <a:r>
              <a:rPr lang="fr-CA" sz="1476" kern="1200" dirty="0">
                <a:solidFill>
                  <a:srgbClr val="000000"/>
                </a:solidFill>
                <a:latin typeface="Times" pitchFamily="2" charset="0"/>
                <a:ea typeface="+mn-ea"/>
                <a:cs typeface="+mn-cs"/>
              </a:rPr>
              <a:t>, </a:t>
            </a:r>
            <a:r>
              <a:rPr lang="fr-CA" sz="1476" kern="1200" dirty="0">
                <a:solidFill>
                  <a:schemeClr val="tx1"/>
                </a:solidFill>
                <a:latin typeface="Times" pitchFamily="2" charset="0"/>
                <a:ea typeface="+mn-ea"/>
                <a:cs typeface="+mn-cs"/>
                <a:hlinkClick r:id="rId2"/>
              </a:rPr>
              <a:t>1999 CanLII 653 (CSC)</a:t>
            </a:r>
            <a:r>
              <a:rPr lang="fr-CA" sz="1476" kern="1200" dirty="0">
                <a:solidFill>
                  <a:srgbClr val="000000"/>
                </a:solidFill>
                <a:latin typeface="Times" pitchFamily="2" charset="0"/>
                <a:ea typeface="+mn-ea"/>
                <a:cs typeface="+mn-cs"/>
              </a:rPr>
              <a:t>, [1999] 3 R.C.S. 46, par. </a:t>
            </a:r>
            <a:r>
              <a:rPr lang="fr-CA" sz="1476" kern="1200" dirty="0">
                <a:solidFill>
                  <a:schemeClr val="tx1"/>
                </a:solidFill>
                <a:latin typeface="Times" pitchFamily="2" charset="0"/>
                <a:ea typeface="+mn-ea"/>
                <a:cs typeface="+mn-cs"/>
                <a:hlinkClick r:id="rId3"/>
              </a:rPr>
              <a:t>60</a:t>
            </a:r>
            <a:r>
              <a:rPr lang="fr-CA" sz="1476" kern="1200" dirty="0">
                <a:solidFill>
                  <a:srgbClr val="000000"/>
                </a:solidFill>
                <a:latin typeface="Times" pitchFamily="2" charset="0"/>
                <a:ea typeface="+mn-ea"/>
                <a:cs typeface="+mn-cs"/>
              </a:rPr>
              <a:t>).» [116]</a:t>
            </a:r>
            <a:endParaRPr lang="fr-FR" dirty="0"/>
          </a:p>
        </p:txBody>
      </p:sp>
      <p:sp>
        <p:nvSpPr>
          <p:cNvPr id="4" name="ZoneTexte 3">
            <a:extLst>
              <a:ext uri="{FF2B5EF4-FFF2-40B4-BE49-F238E27FC236}">
                <a16:creationId xmlns:a16="http://schemas.microsoft.com/office/drawing/2014/main" id="{9F020C7E-0596-FB18-4D47-F7D95D788B5D}"/>
              </a:ext>
            </a:extLst>
          </p:cNvPr>
          <p:cNvSpPr txBox="1"/>
          <p:nvPr/>
        </p:nvSpPr>
        <p:spPr>
          <a:xfrm>
            <a:off x="1147426" y="6365095"/>
            <a:ext cx="2938112" cy="369332"/>
          </a:xfrm>
          <a:prstGeom prst="rect">
            <a:avLst/>
          </a:prstGeom>
          <a:noFill/>
        </p:spPr>
        <p:txBody>
          <a:bodyPr wrap="none" rtlCol="0">
            <a:spAutoFit/>
          </a:bodyPr>
          <a:lstStyle/>
          <a:p>
            <a:pPr defTabSz="374904">
              <a:spcAft>
                <a:spcPts val="600"/>
              </a:spcAft>
            </a:pPr>
            <a:r>
              <a:rPr lang="fr-CA" u="sng" kern="100" dirty="0">
                <a:solidFill>
                  <a:srgbClr val="0048A2"/>
                </a:solidFill>
                <a:ea typeface="+mn-ea"/>
                <a:cs typeface="+mn-cs"/>
                <a:hlinkClick r:id="rId4">
                  <a:extLst>
                    <a:ext uri="{A12FA001-AC4F-418D-AE19-62706E023703}">
                      <ahyp:hlinkClr xmlns:ahyp="http://schemas.microsoft.com/office/drawing/2018/hyperlinkcolor" val="tx"/>
                    </a:ext>
                  </a:extLst>
                </a:hlinkClick>
              </a:rPr>
              <a:t>Chaoulli c. Québec (Procureur général)</a:t>
            </a:r>
            <a:r>
              <a:rPr lang="fr-CA" kern="100" dirty="0">
                <a:solidFill>
                  <a:schemeClr val="tx1"/>
                </a:solidFill>
                <a:ea typeface="+mn-ea"/>
                <a:cs typeface="+mn-cs"/>
              </a:rPr>
              <a:t>, 2005 CSC 35</a:t>
            </a:r>
            <a:endParaRPr lang="fr-CA" kern="100" dirty="0">
              <a:effectLst/>
              <a:ea typeface="Calibri" panose="020F0502020204030204" pitchFamily="34" charset="0"/>
            </a:endParaRPr>
          </a:p>
        </p:txBody>
      </p:sp>
    </p:spTree>
    <p:extLst>
      <p:ext uri="{BB962C8B-B14F-4D97-AF65-F5344CB8AC3E}">
        <p14:creationId xmlns:p14="http://schemas.microsoft.com/office/powerpoint/2010/main" val="108498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95E2AC-53C4-48AB-A681-BAF4A9F98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016028-7ACB-48E8-9930-4666F8D47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05700">
            <a:off x="3943121" y="105069"/>
            <a:ext cx="7693465" cy="630528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84477 w 969216"/>
              <a:gd name="connsiteY0" fmla="*/ 701931 h 701931"/>
              <a:gd name="connsiteX1" fmla="*/ 380092 w 969216"/>
              <a:gd name="connsiteY1" fmla="*/ 648764 h 701931"/>
              <a:gd name="connsiteX2" fmla="*/ 612962 w 969216"/>
              <a:gd name="connsiteY2" fmla="*/ 609664 h 701931"/>
              <a:gd name="connsiteX3" fmla="*/ 896150 w 969216"/>
              <a:gd name="connsiteY3" fmla="*/ 433946 h 701931"/>
              <a:gd name="connsiteX4" fmla="*/ 963413 w 969216"/>
              <a:gd name="connsiteY4" fmla="*/ 221606 h 701931"/>
              <a:gd name="connsiteX5" fmla="*/ 763842 w 969216"/>
              <a:gd name="connsiteY5" fmla="*/ 2230 h 701931"/>
              <a:gd name="connsiteX6" fmla="*/ 294804 w 969216"/>
              <a:gd name="connsiteY6" fmla="*/ 121238 h 701931"/>
              <a:gd name="connsiteX7" fmla="*/ 10293 w 969216"/>
              <a:gd name="connsiteY7" fmla="*/ 329785 h 701931"/>
              <a:gd name="connsiteX8" fmla="*/ 260952 w 969216"/>
              <a:gd name="connsiteY8" fmla="*/ 641444 h 701931"/>
              <a:gd name="connsiteX9" fmla="*/ 284477 w 969216"/>
              <a:gd name="connsiteY9" fmla="*/ 701931 h 701931"/>
              <a:gd name="connsiteX0" fmla="*/ 276267 w 961006"/>
              <a:gd name="connsiteY0" fmla="*/ 701917 h 701917"/>
              <a:gd name="connsiteX1" fmla="*/ 371882 w 961006"/>
              <a:gd name="connsiteY1" fmla="*/ 648750 h 701917"/>
              <a:gd name="connsiteX2" fmla="*/ 604752 w 961006"/>
              <a:gd name="connsiteY2" fmla="*/ 609650 h 701917"/>
              <a:gd name="connsiteX3" fmla="*/ 887940 w 961006"/>
              <a:gd name="connsiteY3" fmla="*/ 433932 h 701917"/>
              <a:gd name="connsiteX4" fmla="*/ 955203 w 961006"/>
              <a:gd name="connsiteY4" fmla="*/ 221592 h 701917"/>
              <a:gd name="connsiteX5" fmla="*/ 755632 w 961006"/>
              <a:gd name="connsiteY5" fmla="*/ 2216 h 701917"/>
              <a:gd name="connsiteX6" fmla="*/ 286594 w 961006"/>
              <a:gd name="connsiteY6" fmla="*/ 121224 h 701917"/>
              <a:gd name="connsiteX7" fmla="*/ 11110 w 961006"/>
              <a:gd name="connsiteY7" fmla="*/ 326131 h 701917"/>
              <a:gd name="connsiteX8" fmla="*/ 252742 w 961006"/>
              <a:gd name="connsiteY8" fmla="*/ 641430 h 701917"/>
              <a:gd name="connsiteX9" fmla="*/ 276267 w 961006"/>
              <a:gd name="connsiteY9" fmla="*/ 701917 h 701917"/>
              <a:gd name="connsiteX0" fmla="*/ 265878 w 950617"/>
              <a:gd name="connsiteY0" fmla="*/ 701900 h 701900"/>
              <a:gd name="connsiteX1" fmla="*/ 361493 w 950617"/>
              <a:gd name="connsiteY1" fmla="*/ 648733 h 701900"/>
              <a:gd name="connsiteX2" fmla="*/ 594363 w 950617"/>
              <a:gd name="connsiteY2" fmla="*/ 609633 h 701900"/>
              <a:gd name="connsiteX3" fmla="*/ 877551 w 950617"/>
              <a:gd name="connsiteY3" fmla="*/ 433915 h 701900"/>
              <a:gd name="connsiteX4" fmla="*/ 944814 w 950617"/>
              <a:gd name="connsiteY4" fmla="*/ 221575 h 701900"/>
              <a:gd name="connsiteX5" fmla="*/ 745243 w 950617"/>
              <a:gd name="connsiteY5" fmla="*/ 2199 h 701900"/>
              <a:gd name="connsiteX6" fmla="*/ 276205 w 950617"/>
              <a:gd name="connsiteY6" fmla="*/ 121207 h 701900"/>
              <a:gd name="connsiteX7" fmla="*/ 12327 w 950617"/>
              <a:gd name="connsiteY7" fmla="*/ 321433 h 701900"/>
              <a:gd name="connsiteX8" fmla="*/ 242353 w 950617"/>
              <a:gd name="connsiteY8" fmla="*/ 641413 h 701900"/>
              <a:gd name="connsiteX9" fmla="*/ 265878 w 950617"/>
              <a:gd name="connsiteY9" fmla="*/ 701900 h 701900"/>
              <a:gd name="connsiteX0" fmla="*/ 267212 w 951951"/>
              <a:gd name="connsiteY0" fmla="*/ 701876 h 701876"/>
              <a:gd name="connsiteX1" fmla="*/ 362827 w 951951"/>
              <a:gd name="connsiteY1" fmla="*/ 648709 h 701876"/>
              <a:gd name="connsiteX2" fmla="*/ 595697 w 951951"/>
              <a:gd name="connsiteY2" fmla="*/ 609609 h 701876"/>
              <a:gd name="connsiteX3" fmla="*/ 878885 w 951951"/>
              <a:gd name="connsiteY3" fmla="*/ 433891 h 701876"/>
              <a:gd name="connsiteX4" fmla="*/ 946148 w 951951"/>
              <a:gd name="connsiteY4" fmla="*/ 221551 h 701876"/>
              <a:gd name="connsiteX5" fmla="*/ 746577 w 951951"/>
              <a:gd name="connsiteY5" fmla="*/ 2175 h 701876"/>
              <a:gd name="connsiteX6" fmla="*/ 277539 w 951951"/>
              <a:gd name="connsiteY6" fmla="*/ 121183 h 701876"/>
              <a:gd name="connsiteX7" fmla="*/ 12157 w 951951"/>
              <a:gd name="connsiteY7" fmla="*/ 314888 h 701876"/>
              <a:gd name="connsiteX8" fmla="*/ 243687 w 951951"/>
              <a:gd name="connsiteY8" fmla="*/ 641389 h 701876"/>
              <a:gd name="connsiteX9" fmla="*/ 267212 w 951951"/>
              <a:gd name="connsiteY9" fmla="*/ 701876 h 701876"/>
              <a:gd name="connsiteX0" fmla="*/ 267212 w 921127"/>
              <a:gd name="connsiteY0" fmla="*/ 702378 h 702378"/>
              <a:gd name="connsiteX1" fmla="*/ 362827 w 921127"/>
              <a:gd name="connsiteY1" fmla="*/ 649211 h 702378"/>
              <a:gd name="connsiteX2" fmla="*/ 595697 w 921127"/>
              <a:gd name="connsiteY2" fmla="*/ 610111 h 702378"/>
              <a:gd name="connsiteX3" fmla="*/ 878885 w 921127"/>
              <a:gd name="connsiteY3" fmla="*/ 434393 h 702378"/>
              <a:gd name="connsiteX4" fmla="*/ 906344 w 921127"/>
              <a:gd name="connsiteY4" fmla="*/ 235255 h 702378"/>
              <a:gd name="connsiteX5" fmla="*/ 746577 w 921127"/>
              <a:gd name="connsiteY5" fmla="*/ 2677 h 702378"/>
              <a:gd name="connsiteX6" fmla="*/ 277539 w 921127"/>
              <a:gd name="connsiteY6" fmla="*/ 121685 h 702378"/>
              <a:gd name="connsiteX7" fmla="*/ 12157 w 921127"/>
              <a:gd name="connsiteY7" fmla="*/ 315390 h 702378"/>
              <a:gd name="connsiteX8" fmla="*/ 243687 w 921127"/>
              <a:gd name="connsiteY8" fmla="*/ 641891 h 702378"/>
              <a:gd name="connsiteX9" fmla="*/ 267212 w 921127"/>
              <a:gd name="connsiteY9" fmla="*/ 702378 h 702378"/>
              <a:gd name="connsiteX0" fmla="*/ 267212 w 922418"/>
              <a:gd name="connsiteY0" fmla="*/ 695268 h 695268"/>
              <a:gd name="connsiteX1" fmla="*/ 362827 w 922418"/>
              <a:gd name="connsiteY1" fmla="*/ 642101 h 695268"/>
              <a:gd name="connsiteX2" fmla="*/ 595697 w 922418"/>
              <a:gd name="connsiteY2" fmla="*/ 603001 h 695268"/>
              <a:gd name="connsiteX3" fmla="*/ 878885 w 922418"/>
              <a:gd name="connsiteY3" fmla="*/ 427283 h 695268"/>
              <a:gd name="connsiteX4" fmla="*/ 906344 w 922418"/>
              <a:gd name="connsiteY4" fmla="*/ 228145 h 695268"/>
              <a:gd name="connsiteX5" fmla="*/ 728523 w 922418"/>
              <a:gd name="connsiteY5" fmla="*/ 2848 h 695268"/>
              <a:gd name="connsiteX6" fmla="*/ 277539 w 922418"/>
              <a:gd name="connsiteY6" fmla="*/ 114575 h 695268"/>
              <a:gd name="connsiteX7" fmla="*/ 12157 w 922418"/>
              <a:gd name="connsiteY7" fmla="*/ 308280 h 695268"/>
              <a:gd name="connsiteX8" fmla="*/ 243687 w 922418"/>
              <a:gd name="connsiteY8" fmla="*/ 634781 h 695268"/>
              <a:gd name="connsiteX9" fmla="*/ 267212 w 922418"/>
              <a:gd name="connsiteY9" fmla="*/ 695268 h 695268"/>
              <a:gd name="connsiteX0" fmla="*/ 267212 w 922627"/>
              <a:gd name="connsiteY0" fmla="*/ 688568 h 688568"/>
              <a:gd name="connsiteX1" fmla="*/ 362827 w 922627"/>
              <a:gd name="connsiteY1" fmla="*/ 635401 h 688568"/>
              <a:gd name="connsiteX2" fmla="*/ 595697 w 922627"/>
              <a:gd name="connsiteY2" fmla="*/ 596301 h 688568"/>
              <a:gd name="connsiteX3" fmla="*/ 878885 w 922627"/>
              <a:gd name="connsiteY3" fmla="*/ 420583 h 688568"/>
              <a:gd name="connsiteX4" fmla="*/ 906344 w 922627"/>
              <a:gd name="connsiteY4" fmla="*/ 221445 h 688568"/>
              <a:gd name="connsiteX5" fmla="*/ 725600 w 922627"/>
              <a:gd name="connsiteY5" fmla="*/ 3029 h 688568"/>
              <a:gd name="connsiteX6" fmla="*/ 277539 w 922627"/>
              <a:gd name="connsiteY6" fmla="*/ 107875 h 688568"/>
              <a:gd name="connsiteX7" fmla="*/ 12157 w 922627"/>
              <a:gd name="connsiteY7" fmla="*/ 301580 h 688568"/>
              <a:gd name="connsiteX8" fmla="*/ 243687 w 922627"/>
              <a:gd name="connsiteY8" fmla="*/ 628081 h 688568"/>
              <a:gd name="connsiteX9" fmla="*/ 267212 w 922627"/>
              <a:gd name="connsiteY9" fmla="*/ 688568 h 688568"/>
              <a:gd name="connsiteX0" fmla="*/ 267212 w 919497"/>
              <a:gd name="connsiteY0" fmla="*/ 688568 h 688568"/>
              <a:gd name="connsiteX1" fmla="*/ 362827 w 919497"/>
              <a:gd name="connsiteY1" fmla="*/ 635401 h 688568"/>
              <a:gd name="connsiteX2" fmla="*/ 595697 w 919497"/>
              <a:gd name="connsiteY2" fmla="*/ 596301 h 688568"/>
              <a:gd name="connsiteX3" fmla="*/ 870976 w 919497"/>
              <a:gd name="connsiteY3" fmla="*/ 426624 h 688568"/>
              <a:gd name="connsiteX4" fmla="*/ 906344 w 919497"/>
              <a:gd name="connsiteY4" fmla="*/ 221445 h 688568"/>
              <a:gd name="connsiteX5" fmla="*/ 725600 w 919497"/>
              <a:gd name="connsiteY5" fmla="*/ 3029 h 688568"/>
              <a:gd name="connsiteX6" fmla="*/ 277539 w 919497"/>
              <a:gd name="connsiteY6" fmla="*/ 107875 h 688568"/>
              <a:gd name="connsiteX7" fmla="*/ 12157 w 919497"/>
              <a:gd name="connsiteY7" fmla="*/ 301580 h 688568"/>
              <a:gd name="connsiteX8" fmla="*/ 243687 w 919497"/>
              <a:gd name="connsiteY8" fmla="*/ 628081 h 688568"/>
              <a:gd name="connsiteX9" fmla="*/ 267212 w 919497"/>
              <a:gd name="connsiteY9" fmla="*/ 688568 h 688568"/>
              <a:gd name="connsiteX0" fmla="*/ 267212 w 916193"/>
              <a:gd name="connsiteY0" fmla="*/ 688568 h 688568"/>
              <a:gd name="connsiteX1" fmla="*/ 362827 w 916193"/>
              <a:gd name="connsiteY1" fmla="*/ 635401 h 688568"/>
              <a:gd name="connsiteX2" fmla="*/ 595697 w 916193"/>
              <a:gd name="connsiteY2" fmla="*/ 596301 h 688568"/>
              <a:gd name="connsiteX3" fmla="*/ 860659 w 916193"/>
              <a:gd name="connsiteY3" fmla="*/ 430785 h 688568"/>
              <a:gd name="connsiteX4" fmla="*/ 906344 w 916193"/>
              <a:gd name="connsiteY4" fmla="*/ 221445 h 688568"/>
              <a:gd name="connsiteX5" fmla="*/ 725600 w 916193"/>
              <a:gd name="connsiteY5" fmla="*/ 3029 h 688568"/>
              <a:gd name="connsiteX6" fmla="*/ 277539 w 916193"/>
              <a:gd name="connsiteY6" fmla="*/ 107875 h 688568"/>
              <a:gd name="connsiteX7" fmla="*/ 12157 w 916193"/>
              <a:gd name="connsiteY7" fmla="*/ 301580 h 688568"/>
              <a:gd name="connsiteX8" fmla="*/ 243687 w 916193"/>
              <a:gd name="connsiteY8" fmla="*/ 628081 h 688568"/>
              <a:gd name="connsiteX9" fmla="*/ 267212 w 916193"/>
              <a:gd name="connsiteY9" fmla="*/ 688568 h 688568"/>
              <a:gd name="connsiteX0" fmla="*/ 267212 w 916193"/>
              <a:gd name="connsiteY0" fmla="*/ 689163 h 689163"/>
              <a:gd name="connsiteX1" fmla="*/ 362827 w 916193"/>
              <a:gd name="connsiteY1" fmla="*/ 635996 h 689163"/>
              <a:gd name="connsiteX2" fmla="*/ 595697 w 916193"/>
              <a:gd name="connsiteY2" fmla="*/ 596896 h 689163"/>
              <a:gd name="connsiteX3" fmla="*/ 860659 w 916193"/>
              <a:gd name="connsiteY3" fmla="*/ 431380 h 689163"/>
              <a:gd name="connsiteX4" fmla="*/ 906344 w 916193"/>
              <a:gd name="connsiteY4" fmla="*/ 222040 h 689163"/>
              <a:gd name="connsiteX5" fmla="*/ 725600 w 916193"/>
              <a:gd name="connsiteY5" fmla="*/ 3624 h 689163"/>
              <a:gd name="connsiteX6" fmla="*/ 274186 w 916193"/>
              <a:gd name="connsiteY6" fmla="*/ 101269 h 689163"/>
              <a:gd name="connsiteX7" fmla="*/ 12157 w 916193"/>
              <a:gd name="connsiteY7" fmla="*/ 302175 h 689163"/>
              <a:gd name="connsiteX8" fmla="*/ 243687 w 916193"/>
              <a:gd name="connsiteY8" fmla="*/ 628676 h 689163"/>
              <a:gd name="connsiteX9" fmla="*/ 267212 w 916193"/>
              <a:gd name="connsiteY9" fmla="*/ 689163 h 689163"/>
              <a:gd name="connsiteX0" fmla="*/ 267212 w 916426"/>
              <a:gd name="connsiteY0" fmla="*/ 698959 h 698959"/>
              <a:gd name="connsiteX1" fmla="*/ 362827 w 916426"/>
              <a:gd name="connsiteY1" fmla="*/ 645792 h 698959"/>
              <a:gd name="connsiteX2" fmla="*/ 595697 w 916426"/>
              <a:gd name="connsiteY2" fmla="*/ 606692 h 698959"/>
              <a:gd name="connsiteX3" fmla="*/ 860659 w 916426"/>
              <a:gd name="connsiteY3" fmla="*/ 441176 h 698959"/>
              <a:gd name="connsiteX4" fmla="*/ 906344 w 916426"/>
              <a:gd name="connsiteY4" fmla="*/ 231836 h 698959"/>
              <a:gd name="connsiteX5" fmla="*/ 722419 w 916426"/>
              <a:gd name="connsiteY5" fmla="*/ 3299 h 698959"/>
              <a:gd name="connsiteX6" fmla="*/ 274186 w 916426"/>
              <a:gd name="connsiteY6" fmla="*/ 111065 h 698959"/>
              <a:gd name="connsiteX7" fmla="*/ 12157 w 916426"/>
              <a:gd name="connsiteY7" fmla="*/ 311971 h 698959"/>
              <a:gd name="connsiteX8" fmla="*/ 243687 w 916426"/>
              <a:gd name="connsiteY8" fmla="*/ 638472 h 698959"/>
              <a:gd name="connsiteX9" fmla="*/ 267212 w 916426"/>
              <a:gd name="connsiteY9" fmla="*/ 698959 h 698959"/>
              <a:gd name="connsiteX0" fmla="*/ 267212 w 916426"/>
              <a:gd name="connsiteY0" fmla="*/ 698959 h 698959"/>
              <a:gd name="connsiteX1" fmla="*/ 362827 w 916426"/>
              <a:gd name="connsiteY1" fmla="*/ 645792 h 698959"/>
              <a:gd name="connsiteX2" fmla="*/ 595697 w 916426"/>
              <a:gd name="connsiteY2" fmla="*/ 606692 h 698959"/>
              <a:gd name="connsiteX3" fmla="*/ 860659 w 916426"/>
              <a:gd name="connsiteY3" fmla="*/ 441176 h 698959"/>
              <a:gd name="connsiteX4" fmla="*/ 906344 w 916426"/>
              <a:gd name="connsiteY4" fmla="*/ 231836 h 698959"/>
              <a:gd name="connsiteX5" fmla="*/ 722419 w 916426"/>
              <a:gd name="connsiteY5" fmla="*/ 3299 h 698959"/>
              <a:gd name="connsiteX6" fmla="*/ 274186 w 916426"/>
              <a:gd name="connsiteY6" fmla="*/ 111065 h 698959"/>
              <a:gd name="connsiteX7" fmla="*/ 12157 w 916426"/>
              <a:gd name="connsiteY7" fmla="*/ 311971 h 698959"/>
              <a:gd name="connsiteX8" fmla="*/ 243687 w 916426"/>
              <a:gd name="connsiteY8" fmla="*/ 638472 h 698959"/>
              <a:gd name="connsiteX9" fmla="*/ 267212 w 916426"/>
              <a:gd name="connsiteY9" fmla="*/ 698959 h 698959"/>
              <a:gd name="connsiteX0" fmla="*/ 267212 w 916426"/>
              <a:gd name="connsiteY0" fmla="*/ 699454 h 699454"/>
              <a:gd name="connsiteX1" fmla="*/ 362827 w 916426"/>
              <a:gd name="connsiteY1" fmla="*/ 646287 h 699454"/>
              <a:gd name="connsiteX2" fmla="*/ 595697 w 916426"/>
              <a:gd name="connsiteY2" fmla="*/ 607187 h 699454"/>
              <a:gd name="connsiteX3" fmla="*/ 860659 w 916426"/>
              <a:gd name="connsiteY3" fmla="*/ 441671 h 699454"/>
              <a:gd name="connsiteX4" fmla="*/ 906344 w 916426"/>
              <a:gd name="connsiteY4" fmla="*/ 232331 h 699454"/>
              <a:gd name="connsiteX5" fmla="*/ 722419 w 916426"/>
              <a:gd name="connsiteY5" fmla="*/ 3794 h 699454"/>
              <a:gd name="connsiteX6" fmla="*/ 274186 w 916426"/>
              <a:gd name="connsiteY6" fmla="*/ 111560 h 699454"/>
              <a:gd name="connsiteX7" fmla="*/ 12157 w 916426"/>
              <a:gd name="connsiteY7" fmla="*/ 312466 h 699454"/>
              <a:gd name="connsiteX8" fmla="*/ 243687 w 916426"/>
              <a:gd name="connsiteY8" fmla="*/ 638967 h 699454"/>
              <a:gd name="connsiteX9" fmla="*/ 267212 w 916426"/>
              <a:gd name="connsiteY9" fmla="*/ 699454 h 699454"/>
              <a:gd name="connsiteX0" fmla="*/ 267212 w 916426"/>
              <a:gd name="connsiteY0" fmla="*/ 699005 h 699005"/>
              <a:gd name="connsiteX1" fmla="*/ 362827 w 916426"/>
              <a:gd name="connsiteY1" fmla="*/ 645838 h 699005"/>
              <a:gd name="connsiteX2" fmla="*/ 595697 w 916426"/>
              <a:gd name="connsiteY2" fmla="*/ 606738 h 699005"/>
              <a:gd name="connsiteX3" fmla="*/ 860659 w 916426"/>
              <a:gd name="connsiteY3" fmla="*/ 441222 h 699005"/>
              <a:gd name="connsiteX4" fmla="*/ 906344 w 916426"/>
              <a:gd name="connsiteY4" fmla="*/ 231882 h 699005"/>
              <a:gd name="connsiteX5" fmla="*/ 722419 w 916426"/>
              <a:gd name="connsiteY5" fmla="*/ 3345 h 699005"/>
              <a:gd name="connsiteX6" fmla="*/ 258152 w 916426"/>
              <a:gd name="connsiteY6" fmla="*/ 116152 h 699005"/>
              <a:gd name="connsiteX7" fmla="*/ 12157 w 916426"/>
              <a:gd name="connsiteY7" fmla="*/ 312017 h 699005"/>
              <a:gd name="connsiteX8" fmla="*/ 243687 w 916426"/>
              <a:gd name="connsiteY8" fmla="*/ 638518 h 699005"/>
              <a:gd name="connsiteX9" fmla="*/ 267212 w 916426"/>
              <a:gd name="connsiteY9" fmla="*/ 699005 h 69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426" h="699005">
                <a:moveTo>
                  <a:pt x="267212" y="699005"/>
                </a:moveTo>
                <a:cubicBezTo>
                  <a:pt x="275748" y="698240"/>
                  <a:pt x="308080" y="661216"/>
                  <a:pt x="362827" y="645838"/>
                </a:cubicBezTo>
                <a:cubicBezTo>
                  <a:pt x="417574" y="630460"/>
                  <a:pt x="512725" y="640841"/>
                  <a:pt x="595697" y="606738"/>
                </a:cubicBezTo>
                <a:cubicBezTo>
                  <a:pt x="678669" y="572635"/>
                  <a:pt x="808885" y="503698"/>
                  <a:pt x="860659" y="441222"/>
                </a:cubicBezTo>
                <a:cubicBezTo>
                  <a:pt x="912433" y="378746"/>
                  <a:pt x="929384" y="304862"/>
                  <a:pt x="906344" y="231882"/>
                </a:cubicBezTo>
                <a:cubicBezTo>
                  <a:pt x="883304" y="158903"/>
                  <a:pt x="830451" y="22633"/>
                  <a:pt x="722419" y="3345"/>
                </a:cubicBezTo>
                <a:cubicBezTo>
                  <a:pt x="614387" y="-15943"/>
                  <a:pt x="408768" y="51705"/>
                  <a:pt x="258152" y="116152"/>
                </a:cubicBezTo>
                <a:cubicBezTo>
                  <a:pt x="107536" y="180599"/>
                  <a:pt x="43487" y="215243"/>
                  <a:pt x="12157" y="312017"/>
                </a:cubicBezTo>
                <a:cubicBezTo>
                  <a:pt x="-25373" y="439020"/>
                  <a:pt x="16527" y="596520"/>
                  <a:pt x="243687" y="638518"/>
                </a:cubicBezTo>
                <a:cubicBezTo>
                  <a:pt x="271458" y="651976"/>
                  <a:pt x="267212" y="699005"/>
                  <a:pt x="267212" y="699005"/>
                </a:cubicBezTo>
                <a:close/>
              </a:path>
            </a:pathLst>
          </a:custGeom>
          <a:solidFill>
            <a:schemeClr val="bg1"/>
          </a:solidFill>
          <a:ln w="19050" cap="flat">
            <a:noFill/>
            <a:prstDash val="solid"/>
            <a:miter/>
          </a:ln>
        </p:spPr>
        <p:txBody>
          <a:bodyPr rtlCol="0" anchor="ctr"/>
          <a:lstStyle/>
          <a:p>
            <a:endParaRPr lang="en-US">
              <a:solidFill>
                <a:srgbClr val="000000"/>
              </a:solidFill>
            </a:endParaRPr>
          </a:p>
        </p:txBody>
      </p:sp>
      <p:sp>
        <p:nvSpPr>
          <p:cNvPr id="2" name="Titre 1">
            <a:extLst>
              <a:ext uri="{FF2B5EF4-FFF2-40B4-BE49-F238E27FC236}">
                <a16:creationId xmlns:a16="http://schemas.microsoft.com/office/drawing/2014/main" id="{2215EBAE-3962-7126-CA7D-52695821CBD3}"/>
              </a:ext>
            </a:extLst>
          </p:cNvPr>
          <p:cNvSpPr>
            <a:spLocks noGrp="1"/>
          </p:cNvSpPr>
          <p:nvPr>
            <p:ph type="title"/>
          </p:nvPr>
        </p:nvSpPr>
        <p:spPr>
          <a:xfrm>
            <a:off x="380950" y="3716594"/>
            <a:ext cx="3988981" cy="2336420"/>
          </a:xfrm>
        </p:spPr>
        <p:txBody>
          <a:bodyPr anchor="b">
            <a:normAutofit/>
          </a:bodyPr>
          <a:lstStyle/>
          <a:p>
            <a:pPr algn="ctr">
              <a:lnSpc>
                <a:spcPct val="90000"/>
              </a:lnSpc>
            </a:pPr>
            <a:r>
              <a:rPr lang="fr-FR" sz="3000"/>
              <a:t>3. Ce que révèlent les tribunaux supérieurs dans le cadre du contentieux relatifs aux droits de la personne du système de santé</a:t>
            </a:r>
          </a:p>
        </p:txBody>
      </p:sp>
      <p:sp>
        <p:nvSpPr>
          <p:cNvPr id="14" name="Freeform: Shape 13">
            <a:extLst>
              <a:ext uri="{FF2B5EF4-FFF2-40B4-BE49-F238E27FC236}">
                <a16:creationId xmlns:a16="http://schemas.microsoft.com/office/drawing/2014/main" id="{78A227CC-CFCF-494C-BFDB-192532C82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05700">
            <a:off x="3980664" y="50989"/>
            <a:ext cx="7693465" cy="6305286"/>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59010"/>
              <a:gd name="connsiteY0" fmla="*/ 725435 h 725435"/>
              <a:gd name="connsiteX1" fmla="*/ 408106 w 959010"/>
              <a:gd name="connsiteY1" fmla="*/ 662779 h 725435"/>
              <a:gd name="connsiteX2" fmla="*/ 805685 w 959010"/>
              <a:gd name="connsiteY2" fmla="*/ 523410 h 725435"/>
              <a:gd name="connsiteX3" fmla="*/ 954560 w 959010"/>
              <a:gd name="connsiteY3" fmla="*/ 257282 h 725435"/>
              <a:gd name="connsiteX4" fmla="*/ 674525 w 959010"/>
              <a:gd name="connsiteY4" fmla="*/ 5631 h 725435"/>
              <a:gd name="connsiteX5" fmla="*/ 15300 w 959010"/>
              <a:gd name="connsiteY5" fmla="*/ 246614 h 725435"/>
              <a:gd name="connsiteX6" fmla="*/ 217325 w 959010"/>
              <a:gd name="connsiteY6" fmla="*/ 650664 h 725435"/>
              <a:gd name="connsiteX7" fmla="*/ 284667 w 959010"/>
              <a:gd name="connsiteY7" fmla="*/ 725435 h 725435"/>
              <a:gd name="connsiteX0" fmla="*/ 284667 w 967667"/>
              <a:gd name="connsiteY0" fmla="*/ 725435 h 725435"/>
              <a:gd name="connsiteX1" fmla="*/ 408106 w 967667"/>
              <a:gd name="connsiteY1" fmla="*/ 662779 h 725435"/>
              <a:gd name="connsiteX2" fmla="*/ 868683 w 967667"/>
              <a:gd name="connsiteY2" fmla="*/ 556279 h 725435"/>
              <a:gd name="connsiteX3" fmla="*/ 954560 w 967667"/>
              <a:gd name="connsiteY3" fmla="*/ 257282 h 725435"/>
              <a:gd name="connsiteX4" fmla="*/ 674525 w 967667"/>
              <a:gd name="connsiteY4" fmla="*/ 5631 h 725435"/>
              <a:gd name="connsiteX5" fmla="*/ 15300 w 967667"/>
              <a:gd name="connsiteY5" fmla="*/ 246614 h 725435"/>
              <a:gd name="connsiteX6" fmla="*/ 217325 w 967667"/>
              <a:gd name="connsiteY6" fmla="*/ 650664 h 725435"/>
              <a:gd name="connsiteX7" fmla="*/ 284667 w 967667"/>
              <a:gd name="connsiteY7" fmla="*/ 725435 h 725435"/>
              <a:gd name="connsiteX0" fmla="*/ 284667 w 966979"/>
              <a:gd name="connsiteY0" fmla="*/ 685615 h 685615"/>
              <a:gd name="connsiteX1" fmla="*/ 408106 w 966979"/>
              <a:gd name="connsiteY1" fmla="*/ 622959 h 685615"/>
              <a:gd name="connsiteX2" fmla="*/ 868683 w 966979"/>
              <a:gd name="connsiteY2" fmla="*/ 516459 h 685615"/>
              <a:gd name="connsiteX3" fmla="*/ 954560 w 966979"/>
              <a:gd name="connsiteY3" fmla="*/ 217462 h 685615"/>
              <a:gd name="connsiteX4" fmla="*/ 684112 w 966979"/>
              <a:gd name="connsiteY4" fmla="*/ 9636 h 685615"/>
              <a:gd name="connsiteX5" fmla="*/ 15300 w 966979"/>
              <a:gd name="connsiteY5" fmla="*/ 206794 h 685615"/>
              <a:gd name="connsiteX6" fmla="*/ 217325 w 966979"/>
              <a:gd name="connsiteY6" fmla="*/ 610844 h 685615"/>
              <a:gd name="connsiteX7" fmla="*/ 284667 w 966979"/>
              <a:gd name="connsiteY7" fmla="*/ 685615 h 685615"/>
              <a:gd name="connsiteX0" fmla="*/ 283787 w 966099"/>
              <a:gd name="connsiteY0" fmla="*/ 685615 h 685615"/>
              <a:gd name="connsiteX1" fmla="*/ 407226 w 966099"/>
              <a:gd name="connsiteY1" fmla="*/ 622959 h 685615"/>
              <a:gd name="connsiteX2" fmla="*/ 867803 w 966099"/>
              <a:gd name="connsiteY2" fmla="*/ 516459 h 685615"/>
              <a:gd name="connsiteX3" fmla="*/ 953680 w 966099"/>
              <a:gd name="connsiteY3" fmla="*/ 217462 h 685615"/>
              <a:gd name="connsiteX4" fmla="*/ 683232 w 966099"/>
              <a:gd name="connsiteY4" fmla="*/ 9636 h 685615"/>
              <a:gd name="connsiteX5" fmla="*/ 14420 w 966099"/>
              <a:gd name="connsiteY5" fmla="*/ 206794 h 685615"/>
              <a:gd name="connsiteX6" fmla="*/ 221923 w 966099"/>
              <a:gd name="connsiteY6" fmla="*/ 610844 h 685615"/>
              <a:gd name="connsiteX7" fmla="*/ 283787 w 966099"/>
              <a:gd name="connsiteY7" fmla="*/ 685615 h 685615"/>
              <a:gd name="connsiteX0" fmla="*/ 282418 w 966099"/>
              <a:gd name="connsiteY0" fmla="*/ 671920 h 671920"/>
              <a:gd name="connsiteX1" fmla="*/ 407226 w 966099"/>
              <a:gd name="connsiteY1" fmla="*/ 622959 h 671920"/>
              <a:gd name="connsiteX2" fmla="*/ 867803 w 966099"/>
              <a:gd name="connsiteY2" fmla="*/ 516459 h 671920"/>
              <a:gd name="connsiteX3" fmla="*/ 953680 w 966099"/>
              <a:gd name="connsiteY3" fmla="*/ 217462 h 671920"/>
              <a:gd name="connsiteX4" fmla="*/ 683232 w 966099"/>
              <a:gd name="connsiteY4" fmla="*/ 9636 h 671920"/>
              <a:gd name="connsiteX5" fmla="*/ 14420 w 966099"/>
              <a:gd name="connsiteY5" fmla="*/ 206794 h 671920"/>
              <a:gd name="connsiteX6" fmla="*/ 221923 w 966099"/>
              <a:gd name="connsiteY6" fmla="*/ 610844 h 671920"/>
              <a:gd name="connsiteX7" fmla="*/ 282418 w 966099"/>
              <a:gd name="connsiteY7" fmla="*/ 671920 h 671920"/>
              <a:gd name="connsiteX0" fmla="*/ 282418 w 966099"/>
              <a:gd name="connsiteY0" fmla="*/ 671920 h 672429"/>
              <a:gd name="connsiteX1" fmla="*/ 338878 w 966099"/>
              <a:gd name="connsiteY1" fmla="*/ 639121 h 672429"/>
              <a:gd name="connsiteX2" fmla="*/ 407226 w 966099"/>
              <a:gd name="connsiteY2" fmla="*/ 622959 h 672429"/>
              <a:gd name="connsiteX3" fmla="*/ 867803 w 966099"/>
              <a:gd name="connsiteY3" fmla="*/ 516459 h 672429"/>
              <a:gd name="connsiteX4" fmla="*/ 953680 w 966099"/>
              <a:gd name="connsiteY4" fmla="*/ 217462 h 672429"/>
              <a:gd name="connsiteX5" fmla="*/ 683232 w 966099"/>
              <a:gd name="connsiteY5" fmla="*/ 9636 h 672429"/>
              <a:gd name="connsiteX6" fmla="*/ 14420 w 966099"/>
              <a:gd name="connsiteY6" fmla="*/ 206794 h 672429"/>
              <a:gd name="connsiteX7" fmla="*/ 221923 w 966099"/>
              <a:gd name="connsiteY7" fmla="*/ 610844 h 672429"/>
              <a:gd name="connsiteX8" fmla="*/ 282418 w 966099"/>
              <a:gd name="connsiteY8" fmla="*/ 671920 h 672429"/>
              <a:gd name="connsiteX0" fmla="*/ 282418 w 966099"/>
              <a:gd name="connsiteY0" fmla="*/ 671920 h 672356"/>
              <a:gd name="connsiteX1" fmla="*/ 337508 w 966099"/>
              <a:gd name="connsiteY1" fmla="*/ 633643 h 672356"/>
              <a:gd name="connsiteX2" fmla="*/ 407226 w 966099"/>
              <a:gd name="connsiteY2" fmla="*/ 622959 h 672356"/>
              <a:gd name="connsiteX3" fmla="*/ 867803 w 966099"/>
              <a:gd name="connsiteY3" fmla="*/ 516459 h 672356"/>
              <a:gd name="connsiteX4" fmla="*/ 953680 w 966099"/>
              <a:gd name="connsiteY4" fmla="*/ 217462 h 672356"/>
              <a:gd name="connsiteX5" fmla="*/ 683232 w 966099"/>
              <a:gd name="connsiteY5" fmla="*/ 9636 h 672356"/>
              <a:gd name="connsiteX6" fmla="*/ 14420 w 966099"/>
              <a:gd name="connsiteY6" fmla="*/ 206794 h 672356"/>
              <a:gd name="connsiteX7" fmla="*/ 221923 w 966099"/>
              <a:gd name="connsiteY7" fmla="*/ 610844 h 672356"/>
              <a:gd name="connsiteX8" fmla="*/ 282418 w 966099"/>
              <a:gd name="connsiteY8" fmla="*/ 671920 h 672356"/>
              <a:gd name="connsiteX0" fmla="*/ 282418 w 966099"/>
              <a:gd name="connsiteY0" fmla="*/ 671920 h 671920"/>
              <a:gd name="connsiteX1" fmla="*/ 337508 w 966099"/>
              <a:gd name="connsiteY1" fmla="*/ 633643 h 671920"/>
              <a:gd name="connsiteX2" fmla="*/ 407226 w 966099"/>
              <a:gd name="connsiteY2" fmla="*/ 622959 h 671920"/>
              <a:gd name="connsiteX3" fmla="*/ 867803 w 966099"/>
              <a:gd name="connsiteY3" fmla="*/ 516459 h 671920"/>
              <a:gd name="connsiteX4" fmla="*/ 953680 w 966099"/>
              <a:gd name="connsiteY4" fmla="*/ 217462 h 671920"/>
              <a:gd name="connsiteX5" fmla="*/ 683232 w 966099"/>
              <a:gd name="connsiteY5" fmla="*/ 9636 h 671920"/>
              <a:gd name="connsiteX6" fmla="*/ 14420 w 966099"/>
              <a:gd name="connsiteY6" fmla="*/ 206794 h 671920"/>
              <a:gd name="connsiteX7" fmla="*/ 221923 w 966099"/>
              <a:gd name="connsiteY7" fmla="*/ 610844 h 671920"/>
              <a:gd name="connsiteX8" fmla="*/ 282418 w 96609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409"/>
              <a:gd name="connsiteY0" fmla="*/ 671920 h 671920"/>
              <a:gd name="connsiteX1" fmla="*/ 337508 w 965409"/>
              <a:gd name="connsiteY1" fmla="*/ 633643 h 671920"/>
              <a:gd name="connsiteX2" fmla="*/ 434616 w 965409"/>
              <a:gd name="connsiteY2" fmla="*/ 627068 h 671920"/>
              <a:gd name="connsiteX3" fmla="*/ 867803 w 965409"/>
              <a:gd name="connsiteY3" fmla="*/ 516459 h 671920"/>
              <a:gd name="connsiteX4" fmla="*/ 953680 w 965409"/>
              <a:gd name="connsiteY4" fmla="*/ 217462 h 671920"/>
              <a:gd name="connsiteX5" fmla="*/ 683232 w 965409"/>
              <a:gd name="connsiteY5" fmla="*/ 9636 h 671920"/>
              <a:gd name="connsiteX6" fmla="*/ 14420 w 965409"/>
              <a:gd name="connsiteY6" fmla="*/ 206794 h 671920"/>
              <a:gd name="connsiteX7" fmla="*/ 221923 w 965409"/>
              <a:gd name="connsiteY7" fmla="*/ 610844 h 671920"/>
              <a:gd name="connsiteX8" fmla="*/ 282418 w 965409"/>
              <a:gd name="connsiteY8" fmla="*/ 671920 h 671920"/>
              <a:gd name="connsiteX0" fmla="*/ 282418 w 965343"/>
              <a:gd name="connsiteY0" fmla="*/ 671920 h 671920"/>
              <a:gd name="connsiteX1" fmla="*/ 337508 w 965343"/>
              <a:gd name="connsiteY1" fmla="*/ 633643 h 671920"/>
              <a:gd name="connsiteX2" fmla="*/ 437355 w 965343"/>
              <a:gd name="connsiteY2" fmla="*/ 631177 h 671920"/>
              <a:gd name="connsiteX3" fmla="*/ 867803 w 965343"/>
              <a:gd name="connsiteY3" fmla="*/ 516459 h 671920"/>
              <a:gd name="connsiteX4" fmla="*/ 953680 w 965343"/>
              <a:gd name="connsiteY4" fmla="*/ 217462 h 671920"/>
              <a:gd name="connsiteX5" fmla="*/ 683232 w 965343"/>
              <a:gd name="connsiteY5" fmla="*/ 9636 h 671920"/>
              <a:gd name="connsiteX6" fmla="*/ 14420 w 965343"/>
              <a:gd name="connsiteY6" fmla="*/ 206794 h 671920"/>
              <a:gd name="connsiteX7" fmla="*/ 221923 w 965343"/>
              <a:gd name="connsiteY7" fmla="*/ 610844 h 671920"/>
              <a:gd name="connsiteX8" fmla="*/ 282418 w 965343"/>
              <a:gd name="connsiteY8" fmla="*/ 671920 h 671920"/>
              <a:gd name="connsiteX0" fmla="*/ 282418 w 964893"/>
              <a:gd name="connsiteY0" fmla="*/ 664870 h 664870"/>
              <a:gd name="connsiteX1" fmla="*/ 337508 w 964893"/>
              <a:gd name="connsiteY1" fmla="*/ 626593 h 664870"/>
              <a:gd name="connsiteX2" fmla="*/ 437355 w 964893"/>
              <a:gd name="connsiteY2" fmla="*/ 624127 h 664870"/>
              <a:gd name="connsiteX3" fmla="*/ 867803 w 964893"/>
              <a:gd name="connsiteY3" fmla="*/ 509409 h 664870"/>
              <a:gd name="connsiteX4" fmla="*/ 953680 w 964893"/>
              <a:gd name="connsiteY4" fmla="*/ 210412 h 664870"/>
              <a:gd name="connsiteX5" fmla="*/ 689605 w 964893"/>
              <a:gd name="connsiteY5" fmla="*/ 10843 h 664870"/>
              <a:gd name="connsiteX6" fmla="*/ 14420 w 964893"/>
              <a:gd name="connsiteY6" fmla="*/ 199744 h 664870"/>
              <a:gd name="connsiteX7" fmla="*/ 221923 w 964893"/>
              <a:gd name="connsiteY7" fmla="*/ 603794 h 664870"/>
              <a:gd name="connsiteX8" fmla="*/ 282418 w 964893"/>
              <a:gd name="connsiteY8" fmla="*/ 664870 h 664870"/>
              <a:gd name="connsiteX0" fmla="*/ 288372 w 970847"/>
              <a:gd name="connsiteY0" fmla="*/ 654213 h 654213"/>
              <a:gd name="connsiteX1" fmla="*/ 343462 w 970847"/>
              <a:gd name="connsiteY1" fmla="*/ 615936 h 654213"/>
              <a:gd name="connsiteX2" fmla="*/ 443309 w 970847"/>
              <a:gd name="connsiteY2" fmla="*/ 613470 h 654213"/>
              <a:gd name="connsiteX3" fmla="*/ 873757 w 970847"/>
              <a:gd name="connsiteY3" fmla="*/ 498752 h 654213"/>
              <a:gd name="connsiteX4" fmla="*/ 959634 w 970847"/>
              <a:gd name="connsiteY4" fmla="*/ 199755 h 654213"/>
              <a:gd name="connsiteX5" fmla="*/ 695559 w 970847"/>
              <a:gd name="connsiteY5" fmla="*/ 186 h 654213"/>
              <a:gd name="connsiteX6" fmla="*/ 13395 w 970847"/>
              <a:gd name="connsiteY6" fmla="*/ 233317 h 654213"/>
              <a:gd name="connsiteX7" fmla="*/ 227877 w 970847"/>
              <a:gd name="connsiteY7" fmla="*/ 593137 h 654213"/>
              <a:gd name="connsiteX8" fmla="*/ 288372 w 970847"/>
              <a:gd name="connsiteY8" fmla="*/ 654213 h 654213"/>
              <a:gd name="connsiteX0" fmla="*/ 291425 w 973900"/>
              <a:gd name="connsiteY0" fmla="*/ 654213 h 654213"/>
              <a:gd name="connsiteX1" fmla="*/ 346515 w 973900"/>
              <a:gd name="connsiteY1" fmla="*/ 615936 h 654213"/>
              <a:gd name="connsiteX2" fmla="*/ 446362 w 973900"/>
              <a:gd name="connsiteY2" fmla="*/ 613470 h 654213"/>
              <a:gd name="connsiteX3" fmla="*/ 876810 w 973900"/>
              <a:gd name="connsiteY3" fmla="*/ 498752 h 654213"/>
              <a:gd name="connsiteX4" fmla="*/ 962687 w 973900"/>
              <a:gd name="connsiteY4" fmla="*/ 199755 h 654213"/>
              <a:gd name="connsiteX5" fmla="*/ 698612 w 973900"/>
              <a:gd name="connsiteY5" fmla="*/ 186 h 654213"/>
              <a:gd name="connsiteX6" fmla="*/ 16448 w 973900"/>
              <a:gd name="connsiteY6" fmla="*/ 233317 h 654213"/>
              <a:gd name="connsiteX7" fmla="*/ 230930 w 973900"/>
              <a:gd name="connsiteY7" fmla="*/ 593137 h 654213"/>
              <a:gd name="connsiteX8" fmla="*/ 291425 w 973900"/>
              <a:gd name="connsiteY8" fmla="*/ 654213 h 654213"/>
              <a:gd name="connsiteX0" fmla="*/ 291425 w 973900"/>
              <a:gd name="connsiteY0" fmla="*/ 655114 h 655114"/>
              <a:gd name="connsiteX1" fmla="*/ 346515 w 973900"/>
              <a:gd name="connsiteY1" fmla="*/ 616837 h 655114"/>
              <a:gd name="connsiteX2" fmla="*/ 446362 w 973900"/>
              <a:gd name="connsiteY2" fmla="*/ 614371 h 655114"/>
              <a:gd name="connsiteX3" fmla="*/ 876810 w 973900"/>
              <a:gd name="connsiteY3" fmla="*/ 499653 h 655114"/>
              <a:gd name="connsiteX4" fmla="*/ 962687 w 973900"/>
              <a:gd name="connsiteY4" fmla="*/ 200656 h 655114"/>
              <a:gd name="connsiteX5" fmla="*/ 698612 w 973900"/>
              <a:gd name="connsiteY5" fmla="*/ 1087 h 655114"/>
              <a:gd name="connsiteX6" fmla="*/ 16448 w 973900"/>
              <a:gd name="connsiteY6" fmla="*/ 234218 h 655114"/>
              <a:gd name="connsiteX7" fmla="*/ 230930 w 973900"/>
              <a:gd name="connsiteY7" fmla="*/ 594038 h 655114"/>
              <a:gd name="connsiteX8" fmla="*/ 291425 w 973900"/>
              <a:gd name="connsiteY8" fmla="*/ 655114 h 655114"/>
              <a:gd name="connsiteX0" fmla="*/ 291425 w 975164"/>
              <a:gd name="connsiteY0" fmla="*/ 647870 h 647870"/>
              <a:gd name="connsiteX1" fmla="*/ 346515 w 975164"/>
              <a:gd name="connsiteY1" fmla="*/ 609593 h 647870"/>
              <a:gd name="connsiteX2" fmla="*/ 446362 w 975164"/>
              <a:gd name="connsiteY2" fmla="*/ 607127 h 647870"/>
              <a:gd name="connsiteX3" fmla="*/ 876810 w 975164"/>
              <a:gd name="connsiteY3" fmla="*/ 492409 h 647870"/>
              <a:gd name="connsiteX4" fmla="*/ 962687 w 975164"/>
              <a:gd name="connsiteY4" fmla="*/ 193412 h 647870"/>
              <a:gd name="connsiteX5" fmla="*/ 680730 w 975164"/>
              <a:gd name="connsiteY5" fmla="*/ 1283 h 647870"/>
              <a:gd name="connsiteX6" fmla="*/ 16448 w 975164"/>
              <a:gd name="connsiteY6" fmla="*/ 226974 h 647870"/>
              <a:gd name="connsiteX7" fmla="*/ 230930 w 975164"/>
              <a:gd name="connsiteY7" fmla="*/ 586794 h 647870"/>
              <a:gd name="connsiteX8" fmla="*/ 291425 w 975164"/>
              <a:gd name="connsiteY8" fmla="*/ 647870 h 647870"/>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964 h 651964"/>
              <a:gd name="connsiteX1" fmla="*/ 346515 w 975164"/>
              <a:gd name="connsiteY1" fmla="*/ 613687 h 651964"/>
              <a:gd name="connsiteX2" fmla="*/ 446362 w 975164"/>
              <a:gd name="connsiteY2" fmla="*/ 611221 h 651964"/>
              <a:gd name="connsiteX3" fmla="*/ 876810 w 975164"/>
              <a:gd name="connsiteY3" fmla="*/ 496503 h 651964"/>
              <a:gd name="connsiteX4" fmla="*/ 962687 w 975164"/>
              <a:gd name="connsiteY4" fmla="*/ 197506 h 651964"/>
              <a:gd name="connsiteX5" fmla="*/ 680730 w 975164"/>
              <a:gd name="connsiteY5" fmla="*/ 5377 h 651964"/>
              <a:gd name="connsiteX6" fmla="*/ 218522 w 975164"/>
              <a:gd name="connsiteY6" fmla="*/ 68738 h 651964"/>
              <a:gd name="connsiteX7" fmla="*/ 16448 w 975164"/>
              <a:gd name="connsiteY7" fmla="*/ 231068 h 651964"/>
              <a:gd name="connsiteX8" fmla="*/ 230930 w 975164"/>
              <a:gd name="connsiteY8" fmla="*/ 590888 h 651964"/>
              <a:gd name="connsiteX9" fmla="*/ 291425 w 975164"/>
              <a:gd name="connsiteY9" fmla="*/ 651964 h 651964"/>
              <a:gd name="connsiteX0" fmla="*/ 291425 w 975164"/>
              <a:gd name="connsiteY0" fmla="*/ 651767 h 651767"/>
              <a:gd name="connsiteX1" fmla="*/ 346515 w 975164"/>
              <a:gd name="connsiteY1" fmla="*/ 613490 h 651767"/>
              <a:gd name="connsiteX2" fmla="*/ 446362 w 975164"/>
              <a:gd name="connsiteY2" fmla="*/ 611024 h 651767"/>
              <a:gd name="connsiteX3" fmla="*/ 876810 w 975164"/>
              <a:gd name="connsiteY3" fmla="*/ 496306 h 651767"/>
              <a:gd name="connsiteX4" fmla="*/ 962687 w 975164"/>
              <a:gd name="connsiteY4" fmla="*/ 197309 h 651767"/>
              <a:gd name="connsiteX5" fmla="*/ 680730 w 975164"/>
              <a:gd name="connsiteY5" fmla="*/ 5180 h 651767"/>
              <a:gd name="connsiteX6" fmla="*/ 201924 w 975164"/>
              <a:gd name="connsiteY6" fmla="*/ 69993 h 651767"/>
              <a:gd name="connsiteX7" fmla="*/ 16448 w 975164"/>
              <a:gd name="connsiteY7" fmla="*/ 230871 h 651767"/>
              <a:gd name="connsiteX8" fmla="*/ 230930 w 975164"/>
              <a:gd name="connsiteY8" fmla="*/ 590691 h 651767"/>
              <a:gd name="connsiteX9" fmla="*/ 291425 w 975164"/>
              <a:gd name="connsiteY9" fmla="*/ 651767 h 651767"/>
              <a:gd name="connsiteX0" fmla="*/ 291319 w 975058"/>
              <a:gd name="connsiteY0" fmla="*/ 651767 h 651767"/>
              <a:gd name="connsiteX1" fmla="*/ 346409 w 975058"/>
              <a:gd name="connsiteY1" fmla="*/ 613490 h 651767"/>
              <a:gd name="connsiteX2" fmla="*/ 446256 w 975058"/>
              <a:gd name="connsiteY2" fmla="*/ 611024 h 651767"/>
              <a:gd name="connsiteX3" fmla="*/ 876704 w 975058"/>
              <a:gd name="connsiteY3" fmla="*/ 496306 h 651767"/>
              <a:gd name="connsiteX4" fmla="*/ 962581 w 975058"/>
              <a:gd name="connsiteY4" fmla="*/ 197309 h 651767"/>
              <a:gd name="connsiteX5" fmla="*/ 680624 w 975058"/>
              <a:gd name="connsiteY5" fmla="*/ 5180 h 651767"/>
              <a:gd name="connsiteX6" fmla="*/ 201818 w 975058"/>
              <a:gd name="connsiteY6" fmla="*/ 69993 h 651767"/>
              <a:gd name="connsiteX7" fmla="*/ 16468 w 975058"/>
              <a:gd name="connsiteY7" fmla="*/ 247811 h 651767"/>
              <a:gd name="connsiteX8" fmla="*/ 230824 w 975058"/>
              <a:gd name="connsiteY8" fmla="*/ 590691 h 651767"/>
              <a:gd name="connsiteX9" fmla="*/ 291319 w 975058"/>
              <a:gd name="connsiteY9" fmla="*/ 651767 h 651767"/>
              <a:gd name="connsiteX0" fmla="*/ 294026 w 977765"/>
              <a:gd name="connsiteY0" fmla="*/ 651767 h 651767"/>
              <a:gd name="connsiteX1" fmla="*/ 349116 w 977765"/>
              <a:gd name="connsiteY1" fmla="*/ 613490 h 651767"/>
              <a:gd name="connsiteX2" fmla="*/ 448963 w 977765"/>
              <a:gd name="connsiteY2" fmla="*/ 611024 h 651767"/>
              <a:gd name="connsiteX3" fmla="*/ 879411 w 977765"/>
              <a:gd name="connsiteY3" fmla="*/ 496306 h 651767"/>
              <a:gd name="connsiteX4" fmla="*/ 965288 w 977765"/>
              <a:gd name="connsiteY4" fmla="*/ 197309 h 651767"/>
              <a:gd name="connsiteX5" fmla="*/ 683331 w 977765"/>
              <a:gd name="connsiteY5" fmla="*/ 5180 h 651767"/>
              <a:gd name="connsiteX6" fmla="*/ 204525 w 977765"/>
              <a:gd name="connsiteY6" fmla="*/ 69993 h 651767"/>
              <a:gd name="connsiteX7" fmla="*/ 19175 w 977765"/>
              <a:gd name="connsiteY7" fmla="*/ 247811 h 651767"/>
              <a:gd name="connsiteX8" fmla="*/ 233531 w 977765"/>
              <a:gd name="connsiteY8" fmla="*/ 590691 h 651767"/>
              <a:gd name="connsiteX9" fmla="*/ 294026 w 977765"/>
              <a:gd name="connsiteY9" fmla="*/ 651767 h 651767"/>
              <a:gd name="connsiteX0" fmla="*/ 292584 w 976323"/>
              <a:gd name="connsiteY0" fmla="*/ 651767 h 651767"/>
              <a:gd name="connsiteX1" fmla="*/ 347674 w 976323"/>
              <a:gd name="connsiteY1" fmla="*/ 613490 h 651767"/>
              <a:gd name="connsiteX2" fmla="*/ 447521 w 976323"/>
              <a:gd name="connsiteY2" fmla="*/ 611024 h 651767"/>
              <a:gd name="connsiteX3" fmla="*/ 877969 w 976323"/>
              <a:gd name="connsiteY3" fmla="*/ 496306 h 651767"/>
              <a:gd name="connsiteX4" fmla="*/ 963846 w 976323"/>
              <a:gd name="connsiteY4" fmla="*/ 197309 h 651767"/>
              <a:gd name="connsiteX5" fmla="*/ 681889 w 976323"/>
              <a:gd name="connsiteY5" fmla="*/ 5180 h 651767"/>
              <a:gd name="connsiteX6" fmla="*/ 203083 w 976323"/>
              <a:gd name="connsiteY6" fmla="*/ 69993 h 651767"/>
              <a:gd name="connsiteX7" fmla="*/ 19443 w 976323"/>
              <a:gd name="connsiteY7" fmla="*/ 254442 h 651767"/>
              <a:gd name="connsiteX8" fmla="*/ 232089 w 976323"/>
              <a:gd name="connsiteY8" fmla="*/ 590691 h 651767"/>
              <a:gd name="connsiteX9" fmla="*/ 292584 w 976323"/>
              <a:gd name="connsiteY9" fmla="*/ 651767 h 651767"/>
              <a:gd name="connsiteX0" fmla="*/ 292584 w 974891"/>
              <a:gd name="connsiteY0" fmla="*/ 651767 h 651767"/>
              <a:gd name="connsiteX1" fmla="*/ 347674 w 974891"/>
              <a:gd name="connsiteY1" fmla="*/ 613490 h 651767"/>
              <a:gd name="connsiteX2" fmla="*/ 447521 w 974891"/>
              <a:gd name="connsiteY2" fmla="*/ 611024 h 651767"/>
              <a:gd name="connsiteX3" fmla="*/ 871513 w 974891"/>
              <a:gd name="connsiteY3" fmla="*/ 476756 h 651767"/>
              <a:gd name="connsiteX4" fmla="*/ 963846 w 974891"/>
              <a:gd name="connsiteY4" fmla="*/ 197309 h 651767"/>
              <a:gd name="connsiteX5" fmla="*/ 681889 w 974891"/>
              <a:gd name="connsiteY5" fmla="*/ 5180 h 651767"/>
              <a:gd name="connsiteX6" fmla="*/ 203083 w 974891"/>
              <a:gd name="connsiteY6" fmla="*/ 69993 h 651767"/>
              <a:gd name="connsiteX7" fmla="*/ 19443 w 974891"/>
              <a:gd name="connsiteY7" fmla="*/ 254442 h 651767"/>
              <a:gd name="connsiteX8" fmla="*/ 232089 w 974891"/>
              <a:gd name="connsiteY8" fmla="*/ 590691 h 651767"/>
              <a:gd name="connsiteX9" fmla="*/ 292584 w 9748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73991"/>
              <a:gd name="connsiteY0" fmla="*/ 651767 h 651767"/>
              <a:gd name="connsiteX1" fmla="*/ 347674 w 973991"/>
              <a:gd name="connsiteY1" fmla="*/ 613490 h 651767"/>
              <a:gd name="connsiteX2" fmla="*/ 492610 w 973991"/>
              <a:gd name="connsiteY2" fmla="*/ 599395 h 651767"/>
              <a:gd name="connsiteX3" fmla="*/ 871513 w 973991"/>
              <a:gd name="connsiteY3" fmla="*/ 476756 h 651767"/>
              <a:gd name="connsiteX4" fmla="*/ 963846 w 973991"/>
              <a:gd name="connsiteY4" fmla="*/ 197309 h 651767"/>
              <a:gd name="connsiteX5" fmla="*/ 681889 w 973991"/>
              <a:gd name="connsiteY5" fmla="*/ 5180 h 651767"/>
              <a:gd name="connsiteX6" fmla="*/ 203083 w 973991"/>
              <a:gd name="connsiteY6" fmla="*/ 69993 h 651767"/>
              <a:gd name="connsiteX7" fmla="*/ 19443 w 973991"/>
              <a:gd name="connsiteY7" fmla="*/ 254442 h 651767"/>
              <a:gd name="connsiteX8" fmla="*/ 232089 w 973991"/>
              <a:gd name="connsiteY8" fmla="*/ 590691 h 651767"/>
              <a:gd name="connsiteX9" fmla="*/ 292584 w 973991"/>
              <a:gd name="connsiteY9" fmla="*/ 651767 h 651767"/>
              <a:gd name="connsiteX0" fmla="*/ 292584 w 947259"/>
              <a:gd name="connsiteY0" fmla="*/ 652072 h 652072"/>
              <a:gd name="connsiteX1" fmla="*/ 347674 w 947259"/>
              <a:gd name="connsiteY1" fmla="*/ 613795 h 652072"/>
              <a:gd name="connsiteX2" fmla="*/ 492610 w 947259"/>
              <a:gd name="connsiteY2" fmla="*/ 599700 h 652072"/>
              <a:gd name="connsiteX3" fmla="*/ 871513 w 947259"/>
              <a:gd name="connsiteY3" fmla="*/ 477061 h 652072"/>
              <a:gd name="connsiteX4" fmla="*/ 932661 w 947259"/>
              <a:gd name="connsiteY4" fmla="*/ 202828 h 652072"/>
              <a:gd name="connsiteX5" fmla="*/ 681889 w 947259"/>
              <a:gd name="connsiteY5" fmla="*/ 5485 h 652072"/>
              <a:gd name="connsiteX6" fmla="*/ 203083 w 947259"/>
              <a:gd name="connsiteY6" fmla="*/ 70298 h 652072"/>
              <a:gd name="connsiteX7" fmla="*/ 19443 w 947259"/>
              <a:gd name="connsiteY7" fmla="*/ 254747 h 652072"/>
              <a:gd name="connsiteX8" fmla="*/ 232089 w 947259"/>
              <a:gd name="connsiteY8" fmla="*/ 590996 h 652072"/>
              <a:gd name="connsiteX9" fmla="*/ 292584 w 947259"/>
              <a:gd name="connsiteY9" fmla="*/ 652072 h 652072"/>
              <a:gd name="connsiteX0" fmla="*/ 292584 w 935943"/>
              <a:gd name="connsiteY0" fmla="*/ 652294 h 652294"/>
              <a:gd name="connsiteX1" fmla="*/ 347674 w 935943"/>
              <a:gd name="connsiteY1" fmla="*/ 614017 h 652294"/>
              <a:gd name="connsiteX2" fmla="*/ 492610 w 935943"/>
              <a:gd name="connsiteY2" fmla="*/ 599922 h 652294"/>
              <a:gd name="connsiteX3" fmla="*/ 871513 w 935943"/>
              <a:gd name="connsiteY3" fmla="*/ 477283 h 652294"/>
              <a:gd name="connsiteX4" fmla="*/ 918074 w 935943"/>
              <a:gd name="connsiteY4" fmla="*/ 206812 h 652294"/>
              <a:gd name="connsiteX5" fmla="*/ 681889 w 935943"/>
              <a:gd name="connsiteY5" fmla="*/ 5707 h 652294"/>
              <a:gd name="connsiteX6" fmla="*/ 203083 w 935943"/>
              <a:gd name="connsiteY6" fmla="*/ 70520 h 652294"/>
              <a:gd name="connsiteX7" fmla="*/ 19443 w 935943"/>
              <a:gd name="connsiteY7" fmla="*/ 254969 h 652294"/>
              <a:gd name="connsiteX8" fmla="*/ 232089 w 935943"/>
              <a:gd name="connsiteY8" fmla="*/ 591218 h 652294"/>
              <a:gd name="connsiteX9" fmla="*/ 292584 w 935943"/>
              <a:gd name="connsiteY9" fmla="*/ 652294 h 652294"/>
              <a:gd name="connsiteX0" fmla="*/ 292584 w 935943"/>
              <a:gd name="connsiteY0" fmla="*/ 651279 h 651279"/>
              <a:gd name="connsiteX1" fmla="*/ 347674 w 935943"/>
              <a:gd name="connsiteY1" fmla="*/ 613002 h 651279"/>
              <a:gd name="connsiteX2" fmla="*/ 492610 w 935943"/>
              <a:gd name="connsiteY2" fmla="*/ 598907 h 651279"/>
              <a:gd name="connsiteX3" fmla="*/ 871513 w 935943"/>
              <a:gd name="connsiteY3" fmla="*/ 476268 h 651279"/>
              <a:gd name="connsiteX4" fmla="*/ 918074 w 935943"/>
              <a:gd name="connsiteY4" fmla="*/ 205797 h 651279"/>
              <a:gd name="connsiteX5" fmla="*/ 681889 w 935943"/>
              <a:gd name="connsiteY5" fmla="*/ 4692 h 651279"/>
              <a:gd name="connsiteX6" fmla="*/ 205135 w 935943"/>
              <a:gd name="connsiteY6" fmla="*/ 77462 h 651279"/>
              <a:gd name="connsiteX7" fmla="*/ 19443 w 935943"/>
              <a:gd name="connsiteY7" fmla="*/ 253954 h 651279"/>
              <a:gd name="connsiteX8" fmla="*/ 232089 w 935943"/>
              <a:gd name="connsiteY8" fmla="*/ 590203 h 651279"/>
              <a:gd name="connsiteX9" fmla="*/ 292584 w 935943"/>
              <a:gd name="connsiteY9" fmla="*/ 651279 h 651279"/>
              <a:gd name="connsiteX0" fmla="*/ 292584 w 935229"/>
              <a:gd name="connsiteY0" fmla="*/ 641781 h 641781"/>
              <a:gd name="connsiteX1" fmla="*/ 347674 w 935229"/>
              <a:gd name="connsiteY1" fmla="*/ 603504 h 641781"/>
              <a:gd name="connsiteX2" fmla="*/ 492610 w 935229"/>
              <a:gd name="connsiteY2" fmla="*/ 589409 h 641781"/>
              <a:gd name="connsiteX3" fmla="*/ 871513 w 935229"/>
              <a:gd name="connsiteY3" fmla="*/ 466770 h 641781"/>
              <a:gd name="connsiteX4" fmla="*/ 918074 w 935229"/>
              <a:gd name="connsiteY4" fmla="*/ 196299 h 641781"/>
              <a:gd name="connsiteX5" fmla="*/ 691598 w 935229"/>
              <a:gd name="connsiteY5" fmla="*/ 5419 h 641781"/>
              <a:gd name="connsiteX6" fmla="*/ 205135 w 935229"/>
              <a:gd name="connsiteY6" fmla="*/ 67964 h 641781"/>
              <a:gd name="connsiteX7" fmla="*/ 19443 w 935229"/>
              <a:gd name="connsiteY7" fmla="*/ 244456 h 641781"/>
              <a:gd name="connsiteX8" fmla="*/ 232089 w 935229"/>
              <a:gd name="connsiteY8" fmla="*/ 580705 h 641781"/>
              <a:gd name="connsiteX9" fmla="*/ 292584 w 935229"/>
              <a:gd name="connsiteY9" fmla="*/ 641781 h 641781"/>
              <a:gd name="connsiteX0" fmla="*/ 292584 w 944778"/>
              <a:gd name="connsiteY0" fmla="*/ 641781 h 641781"/>
              <a:gd name="connsiteX1" fmla="*/ 347674 w 944778"/>
              <a:gd name="connsiteY1" fmla="*/ 603504 h 641781"/>
              <a:gd name="connsiteX2" fmla="*/ 492610 w 944778"/>
              <a:gd name="connsiteY2" fmla="*/ 589409 h 641781"/>
              <a:gd name="connsiteX3" fmla="*/ 871513 w 944778"/>
              <a:gd name="connsiteY3" fmla="*/ 466770 h 641781"/>
              <a:gd name="connsiteX4" fmla="*/ 918074 w 944778"/>
              <a:gd name="connsiteY4" fmla="*/ 196299 h 641781"/>
              <a:gd name="connsiteX5" fmla="*/ 691598 w 944778"/>
              <a:gd name="connsiteY5" fmla="*/ 5419 h 641781"/>
              <a:gd name="connsiteX6" fmla="*/ 205135 w 944778"/>
              <a:gd name="connsiteY6" fmla="*/ 67964 h 641781"/>
              <a:gd name="connsiteX7" fmla="*/ 19443 w 944778"/>
              <a:gd name="connsiteY7" fmla="*/ 244456 h 641781"/>
              <a:gd name="connsiteX8" fmla="*/ 232089 w 944778"/>
              <a:gd name="connsiteY8" fmla="*/ 580705 h 641781"/>
              <a:gd name="connsiteX9" fmla="*/ 292584 w 944778"/>
              <a:gd name="connsiteY9" fmla="*/ 641781 h 641781"/>
              <a:gd name="connsiteX0" fmla="*/ 292584 w 940808"/>
              <a:gd name="connsiteY0" fmla="*/ 641781 h 641781"/>
              <a:gd name="connsiteX1" fmla="*/ 347674 w 940808"/>
              <a:gd name="connsiteY1" fmla="*/ 603504 h 641781"/>
              <a:gd name="connsiteX2" fmla="*/ 492610 w 940808"/>
              <a:gd name="connsiteY2" fmla="*/ 589409 h 641781"/>
              <a:gd name="connsiteX3" fmla="*/ 871513 w 940808"/>
              <a:gd name="connsiteY3" fmla="*/ 466770 h 641781"/>
              <a:gd name="connsiteX4" fmla="*/ 918074 w 940808"/>
              <a:gd name="connsiteY4" fmla="*/ 196299 h 641781"/>
              <a:gd name="connsiteX5" fmla="*/ 691598 w 940808"/>
              <a:gd name="connsiteY5" fmla="*/ 5419 h 641781"/>
              <a:gd name="connsiteX6" fmla="*/ 205135 w 940808"/>
              <a:gd name="connsiteY6" fmla="*/ 67964 h 641781"/>
              <a:gd name="connsiteX7" fmla="*/ 19443 w 940808"/>
              <a:gd name="connsiteY7" fmla="*/ 244456 h 641781"/>
              <a:gd name="connsiteX8" fmla="*/ 232089 w 940808"/>
              <a:gd name="connsiteY8" fmla="*/ 580705 h 641781"/>
              <a:gd name="connsiteX9" fmla="*/ 292584 w 940808"/>
              <a:gd name="connsiteY9" fmla="*/ 641781 h 641781"/>
              <a:gd name="connsiteX0" fmla="*/ 292584 w 936876"/>
              <a:gd name="connsiteY0" fmla="*/ 640201 h 640201"/>
              <a:gd name="connsiteX1" fmla="*/ 347674 w 936876"/>
              <a:gd name="connsiteY1" fmla="*/ 601924 h 640201"/>
              <a:gd name="connsiteX2" fmla="*/ 492610 w 936876"/>
              <a:gd name="connsiteY2" fmla="*/ 587829 h 640201"/>
              <a:gd name="connsiteX3" fmla="*/ 871513 w 936876"/>
              <a:gd name="connsiteY3" fmla="*/ 465190 h 640201"/>
              <a:gd name="connsiteX4" fmla="*/ 907259 w 936876"/>
              <a:gd name="connsiteY4" fmla="*/ 167385 h 640201"/>
              <a:gd name="connsiteX5" fmla="*/ 691598 w 936876"/>
              <a:gd name="connsiteY5" fmla="*/ 3839 h 640201"/>
              <a:gd name="connsiteX6" fmla="*/ 205135 w 936876"/>
              <a:gd name="connsiteY6" fmla="*/ 66384 h 640201"/>
              <a:gd name="connsiteX7" fmla="*/ 19443 w 936876"/>
              <a:gd name="connsiteY7" fmla="*/ 242876 h 640201"/>
              <a:gd name="connsiteX8" fmla="*/ 232089 w 936876"/>
              <a:gd name="connsiteY8" fmla="*/ 579125 h 640201"/>
              <a:gd name="connsiteX9" fmla="*/ 292584 w 936876"/>
              <a:gd name="connsiteY9" fmla="*/ 640201 h 640201"/>
              <a:gd name="connsiteX0" fmla="*/ 292584 w 927257"/>
              <a:gd name="connsiteY0" fmla="*/ 654530 h 654530"/>
              <a:gd name="connsiteX1" fmla="*/ 347674 w 927257"/>
              <a:gd name="connsiteY1" fmla="*/ 616253 h 654530"/>
              <a:gd name="connsiteX2" fmla="*/ 492610 w 927257"/>
              <a:gd name="connsiteY2" fmla="*/ 602158 h 654530"/>
              <a:gd name="connsiteX3" fmla="*/ 871513 w 927257"/>
              <a:gd name="connsiteY3" fmla="*/ 479519 h 654530"/>
              <a:gd name="connsiteX4" fmla="*/ 907259 w 927257"/>
              <a:gd name="connsiteY4" fmla="*/ 181714 h 654530"/>
              <a:gd name="connsiteX5" fmla="*/ 695909 w 927257"/>
              <a:gd name="connsiteY5" fmla="*/ 3250 h 654530"/>
              <a:gd name="connsiteX6" fmla="*/ 205135 w 927257"/>
              <a:gd name="connsiteY6" fmla="*/ 80713 h 654530"/>
              <a:gd name="connsiteX7" fmla="*/ 19443 w 927257"/>
              <a:gd name="connsiteY7" fmla="*/ 257205 h 654530"/>
              <a:gd name="connsiteX8" fmla="*/ 232089 w 927257"/>
              <a:gd name="connsiteY8" fmla="*/ 593454 h 654530"/>
              <a:gd name="connsiteX9" fmla="*/ 292584 w 927257"/>
              <a:gd name="connsiteY9" fmla="*/ 654530 h 654530"/>
              <a:gd name="connsiteX0" fmla="*/ 292584 w 927257"/>
              <a:gd name="connsiteY0" fmla="*/ 656183 h 656183"/>
              <a:gd name="connsiteX1" fmla="*/ 347674 w 927257"/>
              <a:gd name="connsiteY1" fmla="*/ 617906 h 656183"/>
              <a:gd name="connsiteX2" fmla="*/ 492610 w 927257"/>
              <a:gd name="connsiteY2" fmla="*/ 603811 h 656183"/>
              <a:gd name="connsiteX3" fmla="*/ 871513 w 927257"/>
              <a:gd name="connsiteY3" fmla="*/ 481172 h 656183"/>
              <a:gd name="connsiteX4" fmla="*/ 907259 w 927257"/>
              <a:gd name="connsiteY4" fmla="*/ 183367 h 656183"/>
              <a:gd name="connsiteX5" fmla="*/ 695909 w 927257"/>
              <a:gd name="connsiteY5" fmla="*/ 4903 h 656183"/>
              <a:gd name="connsiteX6" fmla="*/ 205135 w 927257"/>
              <a:gd name="connsiteY6" fmla="*/ 82366 h 656183"/>
              <a:gd name="connsiteX7" fmla="*/ 19443 w 927257"/>
              <a:gd name="connsiteY7" fmla="*/ 258858 h 656183"/>
              <a:gd name="connsiteX8" fmla="*/ 232089 w 927257"/>
              <a:gd name="connsiteY8" fmla="*/ 595107 h 656183"/>
              <a:gd name="connsiteX9" fmla="*/ 292584 w 927257"/>
              <a:gd name="connsiteY9" fmla="*/ 656183 h 656183"/>
              <a:gd name="connsiteX0" fmla="*/ 292584 w 925838"/>
              <a:gd name="connsiteY0" fmla="*/ 651595 h 651595"/>
              <a:gd name="connsiteX1" fmla="*/ 347674 w 925838"/>
              <a:gd name="connsiteY1" fmla="*/ 613318 h 651595"/>
              <a:gd name="connsiteX2" fmla="*/ 492610 w 925838"/>
              <a:gd name="connsiteY2" fmla="*/ 599223 h 651595"/>
              <a:gd name="connsiteX3" fmla="*/ 871513 w 925838"/>
              <a:gd name="connsiteY3" fmla="*/ 476584 h 651595"/>
              <a:gd name="connsiteX4" fmla="*/ 907259 w 925838"/>
              <a:gd name="connsiteY4" fmla="*/ 178779 h 651595"/>
              <a:gd name="connsiteX5" fmla="*/ 715990 w 925838"/>
              <a:gd name="connsiteY5" fmla="*/ 5177 h 651595"/>
              <a:gd name="connsiteX6" fmla="*/ 205135 w 925838"/>
              <a:gd name="connsiteY6" fmla="*/ 77778 h 651595"/>
              <a:gd name="connsiteX7" fmla="*/ 19443 w 925838"/>
              <a:gd name="connsiteY7" fmla="*/ 254270 h 651595"/>
              <a:gd name="connsiteX8" fmla="*/ 232089 w 925838"/>
              <a:gd name="connsiteY8" fmla="*/ 590519 h 651595"/>
              <a:gd name="connsiteX9" fmla="*/ 292584 w 925838"/>
              <a:gd name="connsiteY9" fmla="*/ 651595 h 651595"/>
              <a:gd name="connsiteX0" fmla="*/ 262897 w 925838"/>
              <a:gd name="connsiteY0" fmla="*/ 663017 h 663017"/>
              <a:gd name="connsiteX1" fmla="*/ 347674 w 925838"/>
              <a:gd name="connsiteY1" fmla="*/ 613318 h 663017"/>
              <a:gd name="connsiteX2" fmla="*/ 492610 w 925838"/>
              <a:gd name="connsiteY2" fmla="*/ 599223 h 663017"/>
              <a:gd name="connsiteX3" fmla="*/ 871513 w 925838"/>
              <a:gd name="connsiteY3" fmla="*/ 476584 h 663017"/>
              <a:gd name="connsiteX4" fmla="*/ 907259 w 925838"/>
              <a:gd name="connsiteY4" fmla="*/ 178779 h 663017"/>
              <a:gd name="connsiteX5" fmla="*/ 715990 w 925838"/>
              <a:gd name="connsiteY5" fmla="*/ 5177 h 663017"/>
              <a:gd name="connsiteX6" fmla="*/ 205135 w 925838"/>
              <a:gd name="connsiteY6" fmla="*/ 77778 h 663017"/>
              <a:gd name="connsiteX7" fmla="*/ 19443 w 925838"/>
              <a:gd name="connsiteY7" fmla="*/ 254270 h 663017"/>
              <a:gd name="connsiteX8" fmla="*/ 232089 w 925838"/>
              <a:gd name="connsiteY8" fmla="*/ 590519 h 663017"/>
              <a:gd name="connsiteX9" fmla="*/ 262897 w 925838"/>
              <a:gd name="connsiteY9" fmla="*/ 663017 h 663017"/>
              <a:gd name="connsiteX0" fmla="*/ 238982 w 925838"/>
              <a:gd name="connsiteY0" fmla="*/ 657889 h 657889"/>
              <a:gd name="connsiteX1" fmla="*/ 347674 w 925838"/>
              <a:gd name="connsiteY1" fmla="*/ 61331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5838"/>
              <a:gd name="connsiteY0" fmla="*/ 657889 h 657889"/>
              <a:gd name="connsiteX1" fmla="*/ 354772 w 925838"/>
              <a:gd name="connsiteY1" fmla="*/ 616508 h 657889"/>
              <a:gd name="connsiteX2" fmla="*/ 492610 w 925838"/>
              <a:gd name="connsiteY2" fmla="*/ 599223 h 657889"/>
              <a:gd name="connsiteX3" fmla="*/ 871513 w 925838"/>
              <a:gd name="connsiteY3" fmla="*/ 476584 h 657889"/>
              <a:gd name="connsiteX4" fmla="*/ 907259 w 925838"/>
              <a:gd name="connsiteY4" fmla="*/ 178779 h 657889"/>
              <a:gd name="connsiteX5" fmla="*/ 715990 w 925838"/>
              <a:gd name="connsiteY5" fmla="*/ 5177 h 657889"/>
              <a:gd name="connsiteX6" fmla="*/ 205135 w 925838"/>
              <a:gd name="connsiteY6" fmla="*/ 77778 h 657889"/>
              <a:gd name="connsiteX7" fmla="*/ 19443 w 925838"/>
              <a:gd name="connsiteY7" fmla="*/ 254270 h 657889"/>
              <a:gd name="connsiteX8" fmla="*/ 232089 w 925838"/>
              <a:gd name="connsiteY8" fmla="*/ 590519 h 657889"/>
              <a:gd name="connsiteX9" fmla="*/ 238982 w 925838"/>
              <a:gd name="connsiteY9" fmla="*/ 657889 h 657889"/>
              <a:gd name="connsiteX0" fmla="*/ 238982 w 924637"/>
              <a:gd name="connsiteY0" fmla="*/ 657889 h 657889"/>
              <a:gd name="connsiteX1" fmla="*/ 354772 w 924637"/>
              <a:gd name="connsiteY1" fmla="*/ 616508 h 657889"/>
              <a:gd name="connsiteX2" fmla="*/ 516487 w 924637"/>
              <a:gd name="connsiteY2" fmla="*/ 599340 h 657889"/>
              <a:gd name="connsiteX3" fmla="*/ 871513 w 924637"/>
              <a:gd name="connsiteY3" fmla="*/ 476584 h 657889"/>
              <a:gd name="connsiteX4" fmla="*/ 907259 w 924637"/>
              <a:gd name="connsiteY4" fmla="*/ 178779 h 657889"/>
              <a:gd name="connsiteX5" fmla="*/ 715990 w 924637"/>
              <a:gd name="connsiteY5" fmla="*/ 5177 h 657889"/>
              <a:gd name="connsiteX6" fmla="*/ 205135 w 924637"/>
              <a:gd name="connsiteY6" fmla="*/ 77778 h 657889"/>
              <a:gd name="connsiteX7" fmla="*/ 19443 w 924637"/>
              <a:gd name="connsiteY7" fmla="*/ 254270 h 657889"/>
              <a:gd name="connsiteX8" fmla="*/ 232089 w 924637"/>
              <a:gd name="connsiteY8" fmla="*/ 590519 h 657889"/>
              <a:gd name="connsiteX9" fmla="*/ 238982 w 924637"/>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4262"/>
              <a:gd name="connsiteY0" fmla="*/ 657889 h 657889"/>
              <a:gd name="connsiteX1" fmla="*/ 354772 w 924262"/>
              <a:gd name="connsiteY1" fmla="*/ 616508 h 657889"/>
              <a:gd name="connsiteX2" fmla="*/ 524192 w 924262"/>
              <a:gd name="connsiteY2" fmla="*/ 604883 h 657889"/>
              <a:gd name="connsiteX3" fmla="*/ 871513 w 924262"/>
              <a:gd name="connsiteY3" fmla="*/ 476584 h 657889"/>
              <a:gd name="connsiteX4" fmla="*/ 907259 w 924262"/>
              <a:gd name="connsiteY4" fmla="*/ 178779 h 657889"/>
              <a:gd name="connsiteX5" fmla="*/ 715990 w 924262"/>
              <a:gd name="connsiteY5" fmla="*/ 5177 h 657889"/>
              <a:gd name="connsiteX6" fmla="*/ 205135 w 924262"/>
              <a:gd name="connsiteY6" fmla="*/ 77778 h 657889"/>
              <a:gd name="connsiteX7" fmla="*/ 19443 w 924262"/>
              <a:gd name="connsiteY7" fmla="*/ 254270 h 657889"/>
              <a:gd name="connsiteX8" fmla="*/ 232089 w 924262"/>
              <a:gd name="connsiteY8" fmla="*/ 590519 h 657889"/>
              <a:gd name="connsiteX9" fmla="*/ 238982 w 924262"/>
              <a:gd name="connsiteY9" fmla="*/ 657889 h 657889"/>
              <a:gd name="connsiteX0" fmla="*/ 238982 w 923327"/>
              <a:gd name="connsiteY0" fmla="*/ 657889 h 657889"/>
              <a:gd name="connsiteX1" fmla="*/ 354772 w 923327"/>
              <a:gd name="connsiteY1" fmla="*/ 616508 h 657889"/>
              <a:gd name="connsiteX2" fmla="*/ 543969 w 923327"/>
              <a:gd name="connsiteY2" fmla="*/ 608568 h 657889"/>
              <a:gd name="connsiteX3" fmla="*/ 871513 w 923327"/>
              <a:gd name="connsiteY3" fmla="*/ 476584 h 657889"/>
              <a:gd name="connsiteX4" fmla="*/ 907259 w 923327"/>
              <a:gd name="connsiteY4" fmla="*/ 178779 h 657889"/>
              <a:gd name="connsiteX5" fmla="*/ 715990 w 923327"/>
              <a:gd name="connsiteY5" fmla="*/ 5177 h 657889"/>
              <a:gd name="connsiteX6" fmla="*/ 205135 w 923327"/>
              <a:gd name="connsiteY6" fmla="*/ 77778 h 657889"/>
              <a:gd name="connsiteX7" fmla="*/ 19443 w 923327"/>
              <a:gd name="connsiteY7" fmla="*/ 254270 h 657889"/>
              <a:gd name="connsiteX8" fmla="*/ 232089 w 923327"/>
              <a:gd name="connsiteY8" fmla="*/ 590519 h 657889"/>
              <a:gd name="connsiteX9" fmla="*/ 238982 w 923327"/>
              <a:gd name="connsiteY9" fmla="*/ 657889 h 657889"/>
              <a:gd name="connsiteX0" fmla="*/ 238982 w 922789"/>
              <a:gd name="connsiteY0" fmla="*/ 657889 h 657889"/>
              <a:gd name="connsiteX1" fmla="*/ 354772 w 922789"/>
              <a:gd name="connsiteY1" fmla="*/ 616508 h 657889"/>
              <a:gd name="connsiteX2" fmla="*/ 555775 w 922789"/>
              <a:gd name="connsiteY2" fmla="*/ 610544 h 657889"/>
              <a:gd name="connsiteX3" fmla="*/ 871513 w 922789"/>
              <a:gd name="connsiteY3" fmla="*/ 476584 h 657889"/>
              <a:gd name="connsiteX4" fmla="*/ 907259 w 922789"/>
              <a:gd name="connsiteY4" fmla="*/ 178779 h 657889"/>
              <a:gd name="connsiteX5" fmla="*/ 715990 w 922789"/>
              <a:gd name="connsiteY5" fmla="*/ 5177 h 657889"/>
              <a:gd name="connsiteX6" fmla="*/ 205135 w 922789"/>
              <a:gd name="connsiteY6" fmla="*/ 77778 h 657889"/>
              <a:gd name="connsiteX7" fmla="*/ 19443 w 922789"/>
              <a:gd name="connsiteY7" fmla="*/ 254270 h 657889"/>
              <a:gd name="connsiteX8" fmla="*/ 232089 w 922789"/>
              <a:gd name="connsiteY8" fmla="*/ 590519 h 657889"/>
              <a:gd name="connsiteX9" fmla="*/ 238982 w 922789"/>
              <a:gd name="connsiteY9" fmla="*/ 657889 h 657889"/>
              <a:gd name="connsiteX0" fmla="*/ 237724 w 922789"/>
              <a:gd name="connsiteY0" fmla="*/ 662631 h 662631"/>
              <a:gd name="connsiteX1" fmla="*/ 354772 w 922789"/>
              <a:gd name="connsiteY1" fmla="*/ 616508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789"/>
              <a:gd name="connsiteY0" fmla="*/ 662631 h 662631"/>
              <a:gd name="connsiteX1" fmla="*/ 316417 w 922789"/>
              <a:gd name="connsiteY1" fmla="*/ 623300 h 662631"/>
              <a:gd name="connsiteX2" fmla="*/ 555775 w 922789"/>
              <a:gd name="connsiteY2" fmla="*/ 610544 h 662631"/>
              <a:gd name="connsiteX3" fmla="*/ 871513 w 922789"/>
              <a:gd name="connsiteY3" fmla="*/ 476584 h 662631"/>
              <a:gd name="connsiteX4" fmla="*/ 907259 w 922789"/>
              <a:gd name="connsiteY4" fmla="*/ 178779 h 662631"/>
              <a:gd name="connsiteX5" fmla="*/ 715990 w 922789"/>
              <a:gd name="connsiteY5" fmla="*/ 5177 h 662631"/>
              <a:gd name="connsiteX6" fmla="*/ 205135 w 922789"/>
              <a:gd name="connsiteY6" fmla="*/ 77778 h 662631"/>
              <a:gd name="connsiteX7" fmla="*/ 19443 w 922789"/>
              <a:gd name="connsiteY7" fmla="*/ 254270 h 662631"/>
              <a:gd name="connsiteX8" fmla="*/ 232089 w 922789"/>
              <a:gd name="connsiteY8" fmla="*/ 590519 h 662631"/>
              <a:gd name="connsiteX9" fmla="*/ 237724 w 922789"/>
              <a:gd name="connsiteY9" fmla="*/ 662631 h 662631"/>
              <a:gd name="connsiteX0" fmla="*/ 237724 w 922895"/>
              <a:gd name="connsiteY0" fmla="*/ 675244 h 675244"/>
              <a:gd name="connsiteX1" fmla="*/ 316417 w 922895"/>
              <a:gd name="connsiteY1" fmla="*/ 635913 h 675244"/>
              <a:gd name="connsiteX2" fmla="*/ 555775 w 922895"/>
              <a:gd name="connsiteY2" fmla="*/ 623157 h 675244"/>
              <a:gd name="connsiteX3" fmla="*/ 871513 w 922895"/>
              <a:gd name="connsiteY3" fmla="*/ 489197 h 675244"/>
              <a:gd name="connsiteX4" fmla="*/ 907259 w 922895"/>
              <a:gd name="connsiteY4" fmla="*/ 191392 h 675244"/>
              <a:gd name="connsiteX5" fmla="*/ 714533 w 922895"/>
              <a:gd name="connsiteY5" fmla="*/ 4490 h 675244"/>
              <a:gd name="connsiteX6" fmla="*/ 205135 w 922895"/>
              <a:gd name="connsiteY6" fmla="*/ 90391 h 675244"/>
              <a:gd name="connsiteX7" fmla="*/ 19443 w 922895"/>
              <a:gd name="connsiteY7" fmla="*/ 266883 h 675244"/>
              <a:gd name="connsiteX8" fmla="*/ 232089 w 922895"/>
              <a:gd name="connsiteY8" fmla="*/ 603132 h 675244"/>
              <a:gd name="connsiteX9" fmla="*/ 237724 w 922895"/>
              <a:gd name="connsiteY9" fmla="*/ 675244 h 675244"/>
              <a:gd name="connsiteX0" fmla="*/ 237724 w 921860"/>
              <a:gd name="connsiteY0" fmla="*/ 675486 h 675486"/>
              <a:gd name="connsiteX1" fmla="*/ 316417 w 921860"/>
              <a:gd name="connsiteY1" fmla="*/ 636155 h 675486"/>
              <a:gd name="connsiteX2" fmla="*/ 555775 w 921860"/>
              <a:gd name="connsiteY2" fmla="*/ 623399 h 675486"/>
              <a:gd name="connsiteX3" fmla="*/ 871513 w 921860"/>
              <a:gd name="connsiteY3" fmla="*/ 489439 h 675486"/>
              <a:gd name="connsiteX4" fmla="*/ 907259 w 921860"/>
              <a:gd name="connsiteY4" fmla="*/ 191634 h 675486"/>
              <a:gd name="connsiteX5" fmla="*/ 728723 w 921860"/>
              <a:gd name="connsiteY5" fmla="*/ 4479 h 675486"/>
              <a:gd name="connsiteX6" fmla="*/ 205135 w 921860"/>
              <a:gd name="connsiteY6" fmla="*/ 90633 h 675486"/>
              <a:gd name="connsiteX7" fmla="*/ 19443 w 921860"/>
              <a:gd name="connsiteY7" fmla="*/ 267125 h 675486"/>
              <a:gd name="connsiteX8" fmla="*/ 232089 w 921860"/>
              <a:gd name="connsiteY8" fmla="*/ 603374 h 675486"/>
              <a:gd name="connsiteX9" fmla="*/ 237724 w 921860"/>
              <a:gd name="connsiteY9" fmla="*/ 675486 h 675486"/>
              <a:gd name="connsiteX0" fmla="*/ 237610 w 921746"/>
              <a:gd name="connsiteY0" fmla="*/ 675486 h 675486"/>
              <a:gd name="connsiteX1" fmla="*/ 316303 w 921746"/>
              <a:gd name="connsiteY1" fmla="*/ 636155 h 675486"/>
              <a:gd name="connsiteX2" fmla="*/ 555661 w 921746"/>
              <a:gd name="connsiteY2" fmla="*/ 623399 h 675486"/>
              <a:gd name="connsiteX3" fmla="*/ 871399 w 921746"/>
              <a:gd name="connsiteY3" fmla="*/ 489439 h 675486"/>
              <a:gd name="connsiteX4" fmla="*/ 907145 w 921746"/>
              <a:gd name="connsiteY4" fmla="*/ 191634 h 675486"/>
              <a:gd name="connsiteX5" fmla="*/ 728609 w 921746"/>
              <a:gd name="connsiteY5" fmla="*/ 4479 h 675486"/>
              <a:gd name="connsiteX6" fmla="*/ 205021 w 921746"/>
              <a:gd name="connsiteY6" fmla="*/ 90633 h 675486"/>
              <a:gd name="connsiteX7" fmla="*/ 19329 w 921746"/>
              <a:gd name="connsiteY7" fmla="*/ 267125 h 675486"/>
              <a:gd name="connsiteX8" fmla="*/ 232703 w 921746"/>
              <a:gd name="connsiteY8" fmla="*/ 610024 h 675486"/>
              <a:gd name="connsiteX9" fmla="*/ 237610 w 921746"/>
              <a:gd name="connsiteY9" fmla="*/ 675486 h 675486"/>
              <a:gd name="connsiteX0" fmla="*/ 234474 w 918610"/>
              <a:gd name="connsiteY0" fmla="*/ 675486 h 675486"/>
              <a:gd name="connsiteX1" fmla="*/ 313167 w 918610"/>
              <a:gd name="connsiteY1" fmla="*/ 636155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4474 w 918610"/>
              <a:gd name="connsiteY0" fmla="*/ 675486 h 675486"/>
              <a:gd name="connsiteX1" fmla="*/ 306951 w 918610"/>
              <a:gd name="connsiteY1" fmla="*/ 637256 h 675486"/>
              <a:gd name="connsiteX2" fmla="*/ 552525 w 918610"/>
              <a:gd name="connsiteY2" fmla="*/ 623399 h 675486"/>
              <a:gd name="connsiteX3" fmla="*/ 868263 w 918610"/>
              <a:gd name="connsiteY3" fmla="*/ 489439 h 675486"/>
              <a:gd name="connsiteX4" fmla="*/ 904009 w 918610"/>
              <a:gd name="connsiteY4" fmla="*/ 191634 h 675486"/>
              <a:gd name="connsiteX5" fmla="*/ 725473 w 918610"/>
              <a:gd name="connsiteY5" fmla="*/ 4479 h 675486"/>
              <a:gd name="connsiteX6" fmla="*/ 201885 w 918610"/>
              <a:gd name="connsiteY6" fmla="*/ 90633 h 675486"/>
              <a:gd name="connsiteX7" fmla="*/ 16193 w 918610"/>
              <a:gd name="connsiteY7" fmla="*/ 267125 h 675486"/>
              <a:gd name="connsiteX8" fmla="*/ 229567 w 918610"/>
              <a:gd name="connsiteY8" fmla="*/ 610024 h 675486"/>
              <a:gd name="connsiteX9" fmla="*/ 234474 w 918610"/>
              <a:gd name="connsiteY9" fmla="*/ 675486 h 675486"/>
              <a:gd name="connsiteX0" fmla="*/ 235490 w 919626"/>
              <a:gd name="connsiteY0" fmla="*/ 675486 h 675486"/>
              <a:gd name="connsiteX1" fmla="*/ 307967 w 919626"/>
              <a:gd name="connsiteY1" fmla="*/ 637256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5490 w 919626"/>
              <a:gd name="connsiteY0" fmla="*/ 675486 h 675486"/>
              <a:gd name="connsiteX1" fmla="*/ 301751 w 919626"/>
              <a:gd name="connsiteY1" fmla="*/ 638357 h 675486"/>
              <a:gd name="connsiteX2" fmla="*/ 553541 w 919626"/>
              <a:gd name="connsiteY2" fmla="*/ 623399 h 675486"/>
              <a:gd name="connsiteX3" fmla="*/ 869279 w 919626"/>
              <a:gd name="connsiteY3" fmla="*/ 489439 h 675486"/>
              <a:gd name="connsiteX4" fmla="*/ 905025 w 919626"/>
              <a:gd name="connsiteY4" fmla="*/ 191634 h 675486"/>
              <a:gd name="connsiteX5" fmla="*/ 726489 w 919626"/>
              <a:gd name="connsiteY5" fmla="*/ 4479 h 675486"/>
              <a:gd name="connsiteX6" fmla="*/ 202901 w 919626"/>
              <a:gd name="connsiteY6" fmla="*/ 90633 h 675486"/>
              <a:gd name="connsiteX7" fmla="*/ 17209 w 919626"/>
              <a:gd name="connsiteY7" fmla="*/ 267125 h 675486"/>
              <a:gd name="connsiteX8" fmla="*/ 222584 w 919626"/>
              <a:gd name="connsiteY8" fmla="*/ 614126 h 675486"/>
              <a:gd name="connsiteX9" fmla="*/ 235490 w 919626"/>
              <a:gd name="connsiteY9" fmla="*/ 675486 h 675486"/>
              <a:gd name="connsiteX0" fmla="*/ 236660 w 920796"/>
              <a:gd name="connsiteY0" fmla="*/ 675486 h 675486"/>
              <a:gd name="connsiteX1" fmla="*/ 302921 w 920796"/>
              <a:gd name="connsiteY1" fmla="*/ 638357 h 675486"/>
              <a:gd name="connsiteX2" fmla="*/ 554711 w 920796"/>
              <a:gd name="connsiteY2" fmla="*/ 623399 h 675486"/>
              <a:gd name="connsiteX3" fmla="*/ 870449 w 920796"/>
              <a:gd name="connsiteY3" fmla="*/ 489439 h 675486"/>
              <a:gd name="connsiteX4" fmla="*/ 906195 w 920796"/>
              <a:gd name="connsiteY4" fmla="*/ 191634 h 675486"/>
              <a:gd name="connsiteX5" fmla="*/ 727659 w 920796"/>
              <a:gd name="connsiteY5" fmla="*/ 4479 h 675486"/>
              <a:gd name="connsiteX6" fmla="*/ 204071 w 920796"/>
              <a:gd name="connsiteY6" fmla="*/ 90633 h 675486"/>
              <a:gd name="connsiteX7" fmla="*/ 18379 w 920796"/>
              <a:gd name="connsiteY7" fmla="*/ 267125 h 675486"/>
              <a:gd name="connsiteX8" fmla="*/ 223754 w 920796"/>
              <a:gd name="connsiteY8" fmla="*/ 614126 h 675486"/>
              <a:gd name="connsiteX9" fmla="*/ 236660 w 920796"/>
              <a:gd name="connsiteY9" fmla="*/ 675486 h 675486"/>
              <a:gd name="connsiteX0" fmla="*/ 236660 w 924042"/>
              <a:gd name="connsiteY0" fmla="*/ 674029 h 674029"/>
              <a:gd name="connsiteX1" fmla="*/ 302921 w 924042"/>
              <a:gd name="connsiteY1" fmla="*/ 636900 h 674029"/>
              <a:gd name="connsiteX2" fmla="*/ 554711 w 924042"/>
              <a:gd name="connsiteY2" fmla="*/ 621942 h 674029"/>
              <a:gd name="connsiteX3" fmla="*/ 870449 w 924042"/>
              <a:gd name="connsiteY3" fmla="*/ 487982 h 674029"/>
              <a:gd name="connsiteX4" fmla="*/ 910627 w 924042"/>
              <a:gd name="connsiteY4" fmla="*/ 192078 h 674029"/>
              <a:gd name="connsiteX5" fmla="*/ 727659 w 924042"/>
              <a:gd name="connsiteY5" fmla="*/ 3022 h 674029"/>
              <a:gd name="connsiteX6" fmla="*/ 204071 w 924042"/>
              <a:gd name="connsiteY6" fmla="*/ 89176 h 674029"/>
              <a:gd name="connsiteX7" fmla="*/ 18379 w 924042"/>
              <a:gd name="connsiteY7" fmla="*/ 265668 h 674029"/>
              <a:gd name="connsiteX8" fmla="*/ 223754 w 924042"/>
              <a:gd name="connsiteY8" fmla="*/ 612669 h 674029"/>
              <a:gd name="connsiteX9" fmla="*/ 236660 w 924042"/>
              <a:gd name="connsiteY9" fmla="*/ 674029 h 674029"/>
              <a:gd name="connsiteX0" fmla="*/ 236660 w 923289"/>
              <a:gd name="connsiteY0" fmla="*/ 677077 h 677077"/>
              <a:gd name="connsiteX1" fmla="*/ 302921 w 923289"/>
              <a:gd name="connsiteY1" fmla="*/ 639948 h 677077"/>
              <a:gd name="connsiteX2" fmla="*/ 554711 w 923289"/>
              <a:gd name="connsiteY2" fmla="*/ 624990 h 677077"/>
              <a:gd name="connsiteX3" fmla="*/ 870449 w 923289"/>
              <a:gd name="connsiteY3" fmla="*/ 491030 h 677077"/>
              <a:gd name="connsiteX4" fmla="*/ 910627 w 923289"/>
              <a:gd name="connsiteY4" fmla="*/ 195126 h 677077"/>
              <a:gd name="connsiteX5" fmla="*/ 737874 w 923289"/>
              <a:gd name="connsiteY5" fmla="*/ 2918 h 677077"/>
              <a:gd name="connsiteX6" fmla="*/ 204071 w 923289"/>
              <a:gd name="connsiteY6" fmla="*/ 92224 h 677077"/>
              <a:gd name="connsiteX7" fmla="*/ 18379 w 923289"/>
              <a:gd name="connsiteY7" fmla="*/ 268716 h 677077"/>
              <a:gd name="connsiteX8" fmla="*/ 223754 w 923289"/>
              <a:gd name="connsiteY8" fmla="*/ 615717 h 677077"/>
              <a:gd name="connsiteX9" fmla="*/ 236660 w 923289"/>
              <a:gd name="connsiteY9" fmla="*/ 677077 h 677077"/>
              <a:gd name="connsiteX0" fmla="*/ 236660 w 923277"/>
              <a:gd name="connsiteY0" fmla="*/ 684928 h 684928"/>
              <a:gd name="connsiteX1" fmla="*/ 302921 w 923277"/>
              <a:gd name="connsiteY1" fmla="*/ 647799 h 684928"/>
              <a:gd name="connsiteX2" fmla="*/ 554711 w 923277"/>
              <a:gd name="connsiteY2" fmla="*/ 632841 h 684928"/>
              <a:gd name="connsiteX3" fmla="*/ 870449 w 923277"/>
              <a:gd name="connsiteY3" fmla="*/ 498881 h 684928"/>
              <a:gd name="connsiteX4" fmla="*/ 910627 w 923277"/>
              <a:gd name="connsiteY4" fmla="*/ 202977 h 684928"/>
              <a:gd name="connsiteX5" fmla="*/ 738044 w 923277"/>
              <a:gd name="connsiteY5" fmla="*/ 2683 h 684928"/>
              <a:gd name="connsiteX6" fmla="*/ 204071 w 923277"/>
              <a:gd name="connsiteY6" fmla="*/ 100075 h 684928"/>
              <a:gd name="connsiteX7" fmla="*/ 18379 w 923277"/>
              <a:gd name="connsiteY7" fmla="*/ 276567 h 684928"/>
              <a:gd name="connsiteX8" fmla="*/ 223754 w 923277"/>
              <a:gd name="connsiteY8" fmla="*/ 623568 h 684928"/>
              <a:gd name="connsiteX9" fmla="*/ 236660 w 923277"/>
              <a:gd name="connsiteY9" fmla="*/ 684928 h 684928"/>
              <a:gd name="connsiteX0" fmla="*/ 236660 w 923277"/>
              <a:gd name="connsiteY0" fmla="*/ 685385 h 685385"/>
              <a:gd name="connsiteX1" fmla="*/ 302921 w 923277"/>
              <a:gd name="connsiteY1" fmla="*/ 648256 h 685385"/>
              <a:gd name="connsiteX2" fmla="*/ 554711 w 923277"/>
              <a:gd name="connsiteY2" fmla="*/ 633298 h 685385"/>
              <a:gd name="connsiteX3" fmla="*/ 870449 w 923277"/>
              <a:gd name="connsiteY3" fmla="*/ 499338 h 685385"/>
              <a:gd name="connsiteX4" fmla="*/ 910627 w 923277"/>
              <a:gd name="connsiteY4" fmla="*/ 203434 h 685385"/>
              <a:gd name="connsiteX5" fmla="*/ 738044 w 923277"/>
              <a:gd name="connsiteY5" fmla="*/ 3140 h 685385"/>
              <a:gd name="connsiteX6" fmla="*/ 195293 w 923277"/>
              <a:gd name="connsiteY6" fmla="*/ 94802 h 685385"/>
              <a:gd name="connsiteX7" fmla="*/ 18379 w 923277"/>
              <a:gd name="connsiteY7" fmla="*/ 277024 h 685385"/>
              <a:gd name="connsiteX8" fmla="*/ 223754 w 923277"/>
              <a:gd name="connsiteY8" fmla="*/ 624025 h 685385"/>
              <a:gd name="connsiteX9" fmla="*/ 236660 w 923277"/>
              <a:gd name="connsiteY9" fmla="*/ 685385 h 685385"/>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5587"/>
              <a:gd name="connsiteY0" fmla="*/ 685330 h 685330"/>
              <a:gd name="connsiteX1" fmla="*/ 305231 w 925587"/>
              <a:gd name="connsiteY1" fmla="*/ 648201 h 685330"/>
              <a:gd name="connsiteX2" fmla="*/ 557021 w 925587"/>
              <a:gd name="connsiteY2" fmla="*/ 633243 h 685330"/>
              <a:gd name="connsiteX3" fmla="*/ 872759 w 925587"/>
              <a:gd name="connsiteY3" fmla="*/ 499283 h 685330"/>
              <a:gd name="connsiteX4" fmla="*/ 912937 w 925587"/>
              <a:gd name="connsiteY4" fmla="*/ 203379 h 685330"/>
              <a:gd name="connsiteX5" fmla="*/ 740354 w 925587"/>
              <a:gd name="connsiteY5" fmla="*/ 3085 h 685330"/>
              <a:gd name="connsiteX6" fmla="*/ 197603 w 925587"/>
              <a:gd name="connsiteY6" fmla="*/ 94747 h 685330"/>
              <a:gd name="connsiteX7" fmla="*/ 17988 w 925587"/>
              <a:gd name="connsiteY7" fmla="*/ 267917 h 685330"/>
              <a:gd name="connsiteX8" fmla="*/ 226064 w 925587"/>
              <a:gd name="connsiteY8" fmla="*/ 623970 h 685330"/>
              <a:gd name="connsiteX9" fmla="*/ 238970 w 925587"/>
              <a:gd name="connsiteY9" fmla="*/ 685330 h 685330"/>
              <a:gd name="connsiteX0" fmla="*/ 238970 w 926807"/>
              <a:gd name="connsiteY0" fmla="*/ 647076 h 647076"/>
              <a:gd name="connsiteX1" fmla="*/ 305231 w 926807"/>
              <a:gd name="connsiteY1" fmla="*/ 609947 h 647076"/>
              <a:gd name="connsiteX2" fmla="*/ 557021 w 926807"/>
              <a:gd name="connsiteY2" fmla="*/ 594989 h 647076"/>
              <a:gd name="connsiteX3" fmla="*/ 872759 w 926807"/>
              <a:gd name="connsiteY3" fmla="*/ 461029 h 647076"/>
              <a:gd name="connsiteX4" fmla="*/ 912937 w 926807"/>
              <a:gd name="connsiteY4" fmla="*/ 165125 h 647076"/>
              <a:gd name="connsiteX5" fmla="*/ 723808 w 926807"/>
              <a:gd name="connsiteY5" fmla="*/ 5211 h 647076"/>
              <a:gd name="connsiteX6" fmla="*/ 197603 w 926807"/>
              <a:gd name="connsiteY6" fmla="*/ 56493 h 647076"/>
              <a:gd name="connsiteX7" fmla="*/ 17988 w 926807"/>
              <a:gd name="connsiteY7" fmla="*/ 229663 h 647076"/>
              <a:gd name="connsiteX8" fmla="*/ 226064 w 926807"/>
              <a:gd name="connsiteY8" fmla="*/ 585716 h 647076"/>
              <a:gd name="connsiteX9" fmla="*/ 238970 w 926807"/>
              <a:gd name="connsiteY9" fmla="*/ 647076 h 647076"/>
              <a:gd name="connsiteX0" fmla="*/ 238970 w 933356"/>
              <a:gd name="connsiteY0" fmla="*/ 650456 h 650456"/>
              <a:gd name="connsiteX1" fmla="*/ 305231 w 933356"/>
              <a:gd name="connsiteY1" fmla="*/ 613327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38970 w 933356"/>
              <a:gd name="connsiteY0" fmla="*/ 650456 h 650456"/>
              <a:gd name="connsiteX1" fmla="*/ 325366 w 933356"/>
              <a:gd name="connsiteY1" fmla="*/ 614273 h 650456"/>
              <a:gd name="connsiteX2" fmla="*/ 557021 w 933356"/>
              <a:gd name="connsiteY2" fmla="*/ 598369 h 650456"/>
              <a:gd name="connsiteX3" fmla="*/ 872759 w 933356"/>
              <a:gd name="connsiteY3" fmla="*/ 464409 h 650456"/>
              <a:gd name="connsiteX4" fmla="*/ 921405 w 933356"/>
              <a:gd name="connsiteY4" fmla="*/ 219836 h 650456"/>
              <a:gd name="connsiteX5" fmla="*/ 723808 w 933356"/>
              <a:gd name="connsiteY5" fmla="*/ 8591 h 650456"/>
              <a:gd name="connsiteX6" fmla="*/ 197603 w 933356"/>
              <a:gd name="connsiteY6" fmla="*/ 59873 h 650456"/>
              <a:gd name="connsiteX7" fmla="*/ 17988 w 933356"/>
              <a:gd name="connsiteY7" fmla="*/ 233043 h 650456"/>
              <a:gd name="connsiteX8" fmla="*/ 226064 w 933356"/>
              <a:gd name="connsiteY8" fmla="*/ 589096 h 650456"/>
              <a:gd name="connsiteX9" fmla="*/ 238970 w 933356"/>
              <a:gd name="connsiteY9" fmla="*/ 650456 h 650456"/>
              <a:gd name="connsiteX0" fmla="*/ 240584 w 934970"/>
              <a:gd name="connsiteY0" fmla="*/ 650456 h 650456"/>
              <a:gd name="connsiteX1" fmla="*/ 326980 w 934970"/>
              <a:gd name="connsiteY1" fmla="*/ 614273 h 650456"/>
              <a:gd name="connsiteX2" fmla="*/ 558635 w 934970"/>
              <a:gd name="connsiteY2" fmla="*/ 598369 h 650456"/>
              <a:gd name="connsiteX3" fmla="*/ 874373 w 934970"/>
              <a:gd name="connsiteY3" fmla="*/ 464409 h 650456"/>
              <a:gd name="connsiteX4" fmla="*/ 923019 w 934970"/>
              <a:gd name="connsiteY4" fmla="*/ 219836 h 650456"/>
              <a:gd name="connsiteX5" fmla="*/ 725422 w 934970"/>
              <a:gd name="connsiteY5" fmla="*/ 8591 h 650456"/>
              <a:gd name="connsiteX6" fmla="*/ 199217 w 934970"/>
              <a:gd name="connsiteY6" fmla="*/ 59873 h 650456"/>
              <a:gd name="connsiteX7" fmla="*/ 19602 w 934970"/>
              <a:gd name="connsiteY7" fmla="*/ 233043 h 650456"/>
              <a:gd name="connsiteX8" fmla="*/ 217059 w 934970"/>
              <a:gd name="connsiteY8" fmla="*/ 589969 h 650456"/>
              <a:gd name="connsiteX9" fmla="*/ 240584 w 934970"/>
              <a:gd name="connsiteY9" fmla="*/ 650456 h 650456"/>
              <a:gd name="connsiteX0" fmla="*/ 240584 w 935083"/>
              <a:gd name="connsiteY0" fmla="*/ 652498 h 652498"/>
              <a:gd name="connsiteX1" fmla="*/ 326980 w 935083"/>
              <a:gd name="connsiteY1" fmla="*/ 616315 h 652498"/>
              <a:gd name="connsiteX2" fmla="*/ 558635 w 935083"/>
              <a:gd name="connsiteY2" fmla="*/ 600411 h 652498"/>
              <a:gd name="connsiteX3" fmla="*/ 874373 w 935083"/>
              <a:gd name="connsiteY3" fmla="*/ 466451 h 652498"/>
              <a:gd name="connsiteX4" fmla="*/ 923019 w 935083"/>
              <a:gd name="connsiteY4" fmla="*/ 221878 h 652498"/>
              <a:gd name="connsiteX5" fmla="*/ 723902 w 935083"/>
              <a:gd name="connsiteY5" fmla="*/ 8348 h 652498"/>
              <a:gd name="connsiteX6" fmla="*/ 199217 w 935083"/>
              <a:gd name="connsiteY6" fmla="*/ 61915 h 652498"/>
              <a:gd name="connsiteX7" fmla="*/ 19602 w 935083"/>
              <a:gd name="connsiteY7" fmla="*/ 235085 h 652498"/>
              <a:gd name="connsiteX8" fmla="*/ 217059 w 935083"/>
              <a:gd name="connsiteY8" fmla="*/ 592011 h 652498"/>
              <a:gd name="connsiteX9" fmla="*/ 240584 w 935083"/>
              <a:gd name="connsiteY9" fmla="*/ 652498 h 652498"/>
              <a:gd name="connsiteX0" fmla="*/ 240584 w 935083"/>
              <a:gd name="connsiteY0" fmla="*/ 690718 h 690718"/>
              <a:gd name="connsiteX1" fmla="*/ 326980 w 935083"/>
              <a:gd name="connsiteY1" fmla="*/ 654535 h 690718"/>
              <a:gd name="connsiteX2" fmla="*/ 558635 w 935083"/>
              <a:gd name="connsiteY2" fmla="*/ 638631 h 690718"/>
              <a:gd name="connsiteX3" fmla="*/ 874373 w 935083"/>
              <a:gd name="connsiteY3" fmla="*/ 504671 h 690718"/>
              <a:gd name="connsiteX4" fmla="*/ 923019 w 935083"/>
              <a:gd name="connsiteY4" fmla="*/ 260098 h 690718"/>
              <a:gd name="connsiteX5" fmla="*/ 723902 w 935083"/>
              <a:gd name="connsiteY5" fmla="*/ 46568 h 690718"/>
              <a:gd name="connsiteX6" fmla="*/ 199217 w 935083"/>
              <a:gd name="connsiteY6" fmla="*/ 100135 h 690718"/>
              <a:gd name="connsiteX7" fmla="*/ 19602 w 935083"/>
              <a:gd name="connsiteY7" fmla="*/ 273305 h 690718"/>
              <a:gd name="connsiteX8" fmla="*/ 217059 w 935083"/>
              <a:gd name="connsiteY8" fmla="*/ 630231 h 690718"/>
              <a:gd name="connsiteX9" fmla="*/ 240584 w 935083"/>
              <a:gd name="connsiteY9" fmla="*/ 690718 h 690718"/>
              <a:gd name="connsiteX0" fmla="*/ 240584 w 934424"/>
              <a:gd name="connsiteY0" fmla="*/ 718729 h 718729"/>
              <a:gd name="connsiteX1" fmla="*/ 326980 w 934424"/>
              <a:gd name="connsiteY1" fmla="*/ 682546 h 718729"/>
              <a:gd name="connsiteX2" fmla="*/ 558635 w 934424"/>
              <a:gd name="connsiteY2" fmla="*/ 666642 h 718729"/>
              <a:gd name="connsiteX3" fmla="*/ 874373 w 934424"/>
              <a:gd name="connsiteY3" fmla="*/ 532682 h 718729"/>
              <a:gd name="connsiteX4" fmla="*/ 923019 w 934424"/>
              <a:gd name="connsiteY4" fmla="*/ 288109 h 718729"/>
              <a:gd name="connsiteX5" fmla="*/ 732809 w 934424"/>
              <a:gd name="connsiteY5" fmla="*/ 41324 h 718729"/>
              <a:gd name="connsiteX6" fmla="*/ 199217 w 934424"/>
              <a:gd name="connsiteY6" fmla="*/ 128146 h 718729"/>
              <a:gd name="connsiteX7" fmla="*/ 19602 w 934424"/>
              <a:gd name="connsiteY7" fmla="*/ 301316 h 718729"/>
              <a:gd name="connsiteX8" fmla="*/ 217059 w 934424"/>
              <a:gd name="connsiteY8" fmla="*/ 658242 h 718729"/>
              <a:gd name="connsiteX9" fmla="*/ 240584 w 934424"/>
              <a:gd name="connsiteY9" fmla="*/ 718729 h 718729"/>
              <a:gd name="connsiteX0" fmla="*/ 240584 w 934424"/>
              <a:gd name="connsiteY0" fmla="*/ 722533 h 722533"/>
              <a:gd name="connsiteX1" fmla="*/ 326980 w 934424"/>
              <a:gd name="connsiteY1" fmla="*/ 686350 h 722533"/>
              <a:gd name="connsiteX2" fmla="*/ 558635 w 934424"/>
              <a:gd name="connsiteY2" fmla="*/ 670446 h 722533"/>
              <a:gd name="connsiteX3" fmla="*/ 874373 w 934424"/>
              <a:gd name="connsiteY3" fmla="*/ 536486 h 722533"/>
              <a:gd name="connsiteX4" fmla="*/ 923019 w 934424"/>
              <a:gd name="connsiteY4" fmla="*/ 291913 h 722533"/>
              <a:gd name="connsiteX5" fmla="*/ 732809 w 934424"/>
              <a:gd name="connsiteY5" fmla="*/ 45128 h 722533"/>
              <a:gd name="connsiteX6" fmla="*/ 199217 w 934424"/>
              <a:gd name="connsiteY6" fmla="*/ 131950 h 722533"/>
              <a:gd name="connsiteX7" fmla="*/ 19602 w 934424"/>
              <a:gd name="connsiteY7" fmla="*/ 305120 h 722533"/>
              <a:gd name="connsiteX8" fmla="*/ 217059 w 934424"/>
              <a:gd name="connsiteY8" fmla="*/ 662046 h 722533"/>
              <a:gd name="connsiteX9" fmla="*/ 240584 w 934424"/>
              <a:gd name="connsiteY9" fmla="*/ 722533 h 722533"/>
              <a:gd name="connsiteX0" fmla="*/ 240584 w 934424"/>
              <a:gd name="connsiteY0" fmla="*/ 720450 h 720450"/>
              <a:gd name="connsiteX1" fmla="*/ 326980 w 934424"/>
              <a:gd name="connsiteY1" fmla="*/ 684267 h 720450"/>
              <a:gd name="connsiteX2" fmla="*/ 558635 w 934424"/>
              <a:gd name="connsiteY2" fmla="*/ 668363 h 720450"/>
              <a:gd name="connsiteX3" fmla="*/ 874373 w 934424"/>
              <a:gd name="connsiteY3" fmla="*/ 534403 h 720450"/>
              <a:gd name="connsiteX4" fmla="*/ 923019 w 934424"/>
              <a:gd name="connsiteY4" fmla="*/ 289830 h 720450"/>
              <a:gd name="connsiteX5" fmla="*/ 732809 w 934424"/>
              <a:gd name="connsiteY5" fmla="*/ 43045 h 720450"/>
              <a:gd name="connsiteX6" fmla="*/ 199217 w 934424"/>
              <a:gd name="connsiteY6" fmla="*/ 129867 h 720450"/>
              <a:gd name="connsiteX7" fmla="*/ 19602 w 934424"/>
              <a:gd name="connsiteY7" fmla="*/ 303037 h 720450"/>
              <a:gd name="connsiteX8" fmla="*/ 217059 w 934424"/>
              <a:gd name="connsiteY8" fmla="*/ 659963 h 720450"/>
              <a:gd name="connsiteX9" fmla="*/ 240584 w 934424"/>
              <a:gd name="connsiteY9" fmla="*/ 720450 h 720450"/>
              <a:gd name="connsiteX0" fmla="*/ 240584 w 934424"/>
              <a:gd name="connsiteY0" fmla="*/ 685029 h 685029"/>
              <a:gd name="connsiteX1" fmla="*/ 326980 w 934424"/>
              <a:gd name="connsiteY1" fmla="*/ 648846 h 685029"/>
              <a:gd name="connsiteX2" fmla="*/ 558635 w 934424"/>
              <a:gd name="connsiteY2" fmla="*/ 632942 h 685029"/>
              <a:gd name="connsiteX3" fmla="*/ 874373 w 934424"/>
              <a:gd name="connsiteY3" fmla="*/ 498982 h 685029"/>
              <a:gd name="connsiteX4" fmla="*/ 923019 w 934424"/>
              <a:gd name="connsiteY4" fmla="*/ 254409 h 685029"/>
              <a:gd name="connsiteX5" fmla="*/ 732809 w 934424"/>
              <a:gd name="connsiteY5" fmla="*/ 7624 h 685029"/>
              <a:gd name="connsiteX6" fmla="*/ 194656 w 934424"/>
              <a:gd name="connsiteY6" fmla="*/ 87592 h 685029"/>
              <a:gd name="connsiteX7" fmla="*/ 19602 w 934424"/>
              <a:gd name="connsiteY7" fmla="*/ 267616 h 685029"/>
              <a:gd name="connsiteX8" fmla="*/ 217059 w 934424"/>
              <a:gd name="connsiteY8" fmla="*/ 624542 h 685029"/>
              <a:gd name="connsiteX9" fmla="*/ 240584 w 934424"/>
              <a:gd name="connsiteY9" fmla="*/ 685029 h 685029"/>
              <a:gd name="connsiteX0" fmla="*/ 240584 w 934424"/>
              <a:gd name="connsiteY0" fmla="*/ 687685 h 687685"/>
              <a:gd name="connsiteX1" fmla="*/ 326980 w 934424"/>
              <a:gd name="connsiteY1" fmla="*/ 651502 h 687685"/>
              <a:gd name="connsiteX2" fmla="*/ 558635 w 934424"/>
              <a:gd name="connsiteY2" fmla="*/ 635598 h 687685"/>
              <a:gd name="connsiteX3" fmla="*/ 874373 w 934424"/>
              <a:gd name="connsiteY3" fmla="*/ 501638 h 687685"/>
              <a:gd name="connsiteX4" fmla="*/ 923019 w 934424"/>
              <a:gd name="connsiteY4" fmla="*/ 257065 h 687685"/>
              <a:gd name="connsiteX5" fmla="*/ 732809 w 934424"/>
              <a:gd name="connsiteY5" fmla="*/ 10280 h 687685"/>
              <a:gd name="connsiteX6" fmla="*/ 228697 w 934424"/>
              <a:gd name="connsiteY6" fmla="*/ 75553 h 687685"/>
              <a:gd name="connsiteX7" fmla="*/ 19602 w 934424"/>
              <a:gd name="connsiteY7" fmla="*/ 270272 h 687685"/>
              <a:gd name="connsiteX8" fmla="*/ 217059 w 934424"/>
              <a:gd name="connsiteY8" fmla="*/ 627198 h 687685"/>
              <a:gd name="connsiteX9" fmla="*/ 240584 w 934424"/>
              <a:gd name="connsiteY9" fmla="*/ 687685 h 687685"/>
              <a:gd name="connsiteX0" fmla="*/ 240584 w 930983"/>
              <a:gd name="connsiteY0" fmla="*/ 687685 h 687685"/>
              <a:gd name="connsiteX1" fmla="*/ 326980 w 930983"/>
              <a:gd name="connsiteY1" fmla="*/ 651502 h 687685"/>
              <a:gd name="connsiteX2" fmla="*/ 558635 w 930983"/>
              <a:gd name="connsiteY2" fmla="*/ 635598 h 687685"/>
              <a:gd name="connsiteX3" fmla="*/ 861448 w 930983"/>
              <a:gd name="connsiteY3" fmla="*/ 482219 h 687685"/>
              <a:gd name="connsiteX4" fmla="*/ 923019 w 930983"/>
              <a:gd name="connsiteY4" fmla="*/ 257065 h 687685"/>
              <a:gd name="connsiteX5" fmla="*/ 732809 w 930983"/>
              <a:gd name="connsiteY5" fmla="*/ 10280 h 687685"/>
              <a:gd name="connsiteX6" fmla="*/ 228697 w 930983"/>
              <a:gd name="connsiteY6" fmla="*/ 75553 h 687685"/>
              <a:gd name="connsiteX7" fmla="*/ 19602 w 930983"/>
              <a:gd name="connsiteY7" fmla="*/ 270272 h 687685"/>
              <a:gd name="connsiteX8" fmla="*/ 217059 w 930983"/>
              <a:gd name="connsiteY8" fmla="*/ 627198 h 687685"/>
              <a:gd name="connsiteX9" fmla="*/ 240584 w 930983"/>
              <a:gd name="connsiteY9" fmla="*/ 687685 h 687685"/>
              <a:gd name="connsiteX0" fmla="*/ 240584 w 942621"/>
              <a:gd name="connsiteY0" fmla="*/ 687685 h 687685"/>
              <a:gd name="connsiteX1" fmla="*/ 326980 w 942621"/>
              <a:gd name="connsiteY1" fmla="*/ 651502 h 687685"/>
              <a:gd name="connsiteX2" fmla="*/ 558635 w 942621"/>
              <a:gd name="connsiteY2" fmla="*/ 635598 h 687685"/>
              <a:gd name="connsiteX3" fmla="*/ 895330 w 942621"/>
              <a:gd name="connsiteY3" fmla="*/ 442594 h 687685"/>
              <a:gd name="connsiteX4" fmla="*/ 923019 w 942621"/>
              <a:gd name="connsiteY4" fmla="*/ 257065 h 687685"/>
              <a:gd name="connsiteX5" fmla="*/ 732809 w 942621"/>
              <a:gd name="connsiteY5" fmla="*/ 10280 h 687685"/>
              <a:gd name="connsiteX6" fmla="*/ 228697 w 942621"/>
              <a:gd name="connsiteY6" fmla="*/ 75553 h 687685"/>
              <a:gd name="connsiteX7" fmla="*/ 19602 w 942621"/>
              <a:gd name="connsiteY7" fmla="*/ 270272 h 687685"/>
              <a:gd name="connsiteX8" fmla="*/ 217059 w 942621"/>
              <a:gd name="connsiteY8" fmla="*/ 627198 h 687685"/>
              <a:gd name="connsiteX9" fmla="*/ 240584 w 942621"/>
              <a:gd name="connsiteY9" fmla="*/ 687685 h 687685"/>
              <a:gd name="connsiteX0" fmla="*/ 240584 w 941338"/>
              <a:gd name="connsiteY0" fmla="*/ 687685 h 687685"/>
              <a:gd name="connsiteX1" fmla="*/ 326980 w 941338"/>
              <a:gd name="connsiteY1" fmla="*/ 651502 h 687685"/>
              <a:gd name="connsiteX2" fmla="*/ 583099 w 941338"/>
              <a:gd name="connsiteY2" fmla="*/ 614744 h 687685"/>
              <a:gd name="connsiteX3" fmla="*/ 895330 w 941338"/>
              <a:gd name="connsiteY3" fmla="*/ 442594 h 687685"/>
              <a:gd name="connsiteX4" fmla="*/ 923019 w 941338"/>
              <a:gd name="connsiteY4" fmla="*/ 257065 h 687685"/>
              <a:gd name="connsiteX5" fmla="*/ 732809 w 941338"/>
              <a:gd name="connsiteY5" fmla="*/ 10280 h 687685"/>
              <a:gd name="connsiteX6" fmla="*/ 228697 w 941338"/>
              <a:gd name="connsiteY6" fmla="*/ 75553 h 687685"/>
              <a:gd name="connsiteX7" fmla="*/ 19602 w 941338"/>
              <a:gd name="connsiteY7" fmla="*/ 270272 h 687685"/>
              <a:gd name="connsiteX8" fmla="*/ 217059 w 941338"/>
              <a:gd name="connsiteY8" fmla="*/ 627198 h 687685"/>
              <a:gd name="connsiteX9" fmla="*/ 240584 w 941338"/>
              <a:gd name="connsiteY9" fmla="*/ 687685 h 687685"/>
              <a:gd name="connsiteX0" fmla="*/ 243122 w 943876"/>
              <a:gd name="connsiteY0" fmla="*/ 687685 h 687685"/>
              <a:gd name="connsiteX1" fmla="*/ 329518 w 943876"/>
              <a:gd name="connsiteY1" fmla="*/ 651502 h 687685"/>
              <a:gd name="connsiteX2" fmla="*/ 585637 w 943876"/>
              <a:gd name="connsiteY2" fmla="*/ 614744 h 687685"/>
              <a:gd name="connsiteX3" fmla="*/ 897868 w 943876"/>
              <a:gd name="connsiteY3" fmla="*/ 442594 h 687685"/>
              <a:gd name="connsiteX4" fmla="*/ 925557 w 943876"/>
              <a:gd name="connsiteY4" fmla="*/ 257065 h 687685"/>
              <a:gd name="connsiteX5" fmla="*/ 735347 w 943876"/>
              <a:gd name="connsiteY5" fmla="*/ 10280 h 687685"/>
              <a:gd name="connsiteX6" fmla="*/ 231235 w 943876"/>
              <a:gd name="connsiteY6" fmla="*/ 75553 h 687685"/>
              <a:gd name="connsiteX7" fmla="*/ 22140 w 943876"/>
              <a:gd name="connsiteY7" fmla="*/ 270272 h 687685"/>
              <a:gd name="connsiteX8" fmla="*/ 219597 w 943876"/>
              <a:gd name="connsiteY8" fmla="*/ 627198 h 687685"/>
              <a:gd name="connsiteX9" fmla="*/ 243122 w 943876"/>
              <a:gd name="connsiteY9" fmla="*/ 687685 h 687685"/>
              <a:gd name="connsiteX0" fmla="*/ 270951 w 971705"/>
              <a:gd name="connsiteY0" fmla="*/ 687201 h 687201"/>
              <a:gd name="connsiteX1" fmla="*/ 357347 w 971705"/>
              <a:gd name="connsiteY1" fmla="*/ 651018 h 687201"/>
              <a:gd name="connsiteX2" fmla="*/ 613466 w 971705"/>
              <a:gd name="connsiteY2" fmla="*/ 614260 h 687201"/>
              <a:gd name="connsiteX3" fmla="*/ 925697 w 971705"/>
              <a:gd name="connsiteY3" fmla="*/ 442110 h 687201"/>
              <a:gd name="connsiteX4" fmla="*/ 953386 w 971705"/>
              <a:gd name="connsiteY4" fmla="*/ 256581 h 687201"/>
              <a:gd name="connsiteX5" fmla="*/ 763176 w 971705"/>
              <a:gd name="connsiteY5" fmla="*/ 9796 h 687201"/>
              <a:gd name="connsiteX6" fmla="*/ 259064 w 971705"/>
              <a:gd name="connsiteY6" fmla="*/ 75069 h 687201"/>
              <a:gd name="connsiteX7" fmla="*/ 16950 w 971705"/>
              <a:gd name="connsiteY7" fmla="*/ 313452 h 687201"/>
              <a:gd name="connsiteX8" fmla="*/ 247426 w 971705"/>
              <a:gd name="connsiteY8" fmla="*/ 626714 h 687201"/>
              <a:gd name="connsiteX9" fmla="*/ 270951 w 971705"/>
              <a:gd name="connsiteY9" fmla="*/ 687201 h 687201"/>
              <a:gd name="connsiteX0" fmla="*/ 238078 w 938832"/>
              <a:gd name="connsiteY0" fmla="*/ 686664 h 686664"/>
              <a:gd name="connsiteX1" fmla="*/ 324474 w 938832"/>
              <a:gd name="connsiteY1" fmla="*/ 650481 h 686664"/>
              <a:gd name="connsiteX2" fmla="*/ 580593 w 938832"/>
              <a:gd name="connsiteY2" fmla="*/ 613723 h 686664"/>
              <a:gd name="connsiteX3" fmla="*/ 892824 w 938832"/>
              <a:gd name="connsiteY3" fmla="*/ 441573 h 686664"/>
              <a:gd name="connsiteX4" fmla="*/ 920513 w 938832"/>
              <a:gd name="connsiteY4" fmla="*/ 256044 h 686664"/>
              <a:gd name="connsiteX5" fmla="*/ 730303 w 938832"/>
              <a:gd name="connsiteY5" fmla="*/ 9259 h 686664"/>
              <a:gd name="connsiteX6" fmla="*/ 226191 w 938832"/>
              <a:gd name="connsiteY6" fmla="*/ 74532 h 686664"/>
              <a:gd name="connsiteX7" fmla="*/ 23383 w 938832"/>
              <a:gd name="connsiteY7" fmla="*/ 284183 h 686664"/>
              <a:gd name="connsiteX8" fmla="*/ 214553 w 938832"/>
              <a:gd name="connsiteY8" fmla="*/ 626177 h 686664"/>
              <a:gd name="connsiteX9" fmla="*/ 238078 w 938832"/>
              <a:gd name="connsiteY9" fmla="*/ 686664 h 686664"/>
              <a:gd name="connsiteX0" fmla="*/ 238078 w 940200"/>
              <a:gd name="connsiteY0" fmla="*/ 721245 h 721245"/>
              <a:gd name="connsiteX1" fmla="*/ 324474 w 940200"/>
              <a:gd name="connsiteY1" fmla="*/ 685062 h 721245"/>
              <a:gd name="connsiteX2" fmla="*/ 580593 w 940200"/>
              <a:gd name="connsiteY2" fmla="*/ 648304 h 721245"/>
              <a:gd name="connsiteX3" fmla="*/ 892824 w 940200"/>
              <a:gd name="connsiteY3" fmla="*/ 476154 h 721245"/>
              <a:gd name="connsiteX4" fmla="*/ 920513 w 940200"/>
              <a:gd name="connsiteY4" fmla="*/ 290625 h 721245"/>
              <a:gd name="connsiteX5" fmla="*/ 710990 w 940200"/>
              <a:gd name="connsiteY5" fmla="*/ 6592 h 721245"/>
              <a:gd name="connsiteX6" fmla="*/ 226191 w 940200"/>
              <a:gd name="connsiteY6" fmla="*/ 109113 h 721245"/>
              <a:gd name="connsiteX7" fmla="*/ 23383 w 940200"/>
              <a:gd name="connsiteY7" fmla="*/ 318764 h 721245"/>
              <a:gd name="connsiteX8" fmla="*/ 214553 w 940200"/>
              <a:gd name="connsiteY8" fmla="*/ 660758 h 721245"/>
              <a:gd name="connsiteX9" fmla="*/ 238078 w 940200"/>
              <a:gd name="connsiteY9" fmla="*/ 721245 h 721245"/>
              <a:gd name="connsiteX0" fmla="*/ 238078 w 943536"/>
              <a:gd name="connsiteY0" fmla="*/ 720896 h 720896"/>
              <a:gd name="connsiteX1" fmla="*/ 324474 w 943536"/>
              <a:gd name="connsiteY1" fmla="*/ 684713 h 720896"/>
              <a:gd name="connsiteX2" fmla="*/ 580593 w 943536"/>
              <a:gd name="connsiteY2" fmla="*/ 647955 h 720896"/>
              <a:gd name="connsiteX3" fmla="*/ 892824 w 943536"/>
              <a:gd name="connsiteY3" fmla="*/ 475805 h 720896"/>
              <a:gd name="connsiteX4" fmla="*/ 925324 w 943536"/>
              <a:gd name="connsiteY4" fmla="*/ 283788 h 720896"/>
              <a:gd name="connsiteX5" fmla="*/ 710990 w 943536"/>
              <a:gd name="connsiteY5" fmla="*/ 6243 h 720896"/>
              <a:gd name="connsiteX6" fmla="*/ 226191 w 943536"/>
              <a:gd name="connsiteY6" fmla="*/ 108764 h 720896"/>
              <a:gd name="connsiteX7" fmla="*/ 23383 w 943536"/>
              <a:gd name="connsiteY7" fmla="*/ 318415 h 720896"/>
              <a:gd name="connsiteX8" fmla="*/ 214553 w 943536"/>
              <a:gd name="connsiteY8" fmla="*/ 660409 h 720896"/>
              <a:gd name="connsiteX9" fmla="*/ 238078 w 943536"/>
              <a:gd name="connsiteY9" fmla="*/ 720896 h 720896"/>
              <a:gd name="connsiteX0" fmla="*/ 238078 w 932042"/>
              <a:gd name="connsiteY0" fmla="*/ 720896 h 720896"/>
              <a:gd name="connsiteX1" fmla="*/ 324474 w 932042"/>
              <a:gd name="connsiteY1" fmla="*/ 684713 h 720896"/>
              <a:gd name="connsiteX2" fmla="*/ 580593 w 932042"/>
              <a:gd name="connsiteY2" fmla="*/ 647955 h 720896"/>
              <a:gd name="connsiteX3" fmla="*/ 850829 w 932042"/>
              <a:gd name="connsiteY3" fmla="*/ 489522 h 720896"/>
              <a:gd name="connsiteX4" fmla="*/ 925324 w 932042"/>
              <a:gd name="connsiteY4" fmla="*/ 283788 h 720896"/>
              <a:gd name="connsiteX5" fmla="*/ 710990 w 932042"/>
              <a:gd name="connsiteY5" fmla="*/ 6243 h 720896"/>
              <a:gd name="connsiteX6" fmla="*/ 226191 w 932042"/>
              <a:gd name="connsiteY6" fmla="*/ 108764 h 720896"/>
              <a:gd name="connsiteX7" fmla="*/ 23383 w 932042"/>
              <a:gd name="connsiteY7" fmla="*/ 318415 h 720896"/>
              <a:gd name="connsiteX8" fmla="*/ 214553 w 932042"/>
              <a:gd name="connsiteY8" fmla="*/ 660409 h 720896"/>
              <a:gd name="connsiteX9" fmla="*/ 238078 w 932042"/>
              <a:gd name="connsiteY9" fmla="*/ 720896 h 720896"/>
              <a:gd name="connsiteX0" fmla="*/ 294564 w 988528"/>
              <a:gd name="connsiteY0" fmla="*/ 721257 h 721257"/>
              <a:gd name="connsiteX1" fmla="*/ 380960 w 988528"/>
              <a:gd name="connsiteY1" fmla="*/ 685074 h 721257"/>
              <a:gd name="connsiteX2" fmla="*/ 637079 w 988528"/>
              <a:gd name="connsiteY2" fmla="*/ 648316 h 721257"/>
              <a:gd name="connsiteX3" fmla="*/ 907315 w 988528"/>
              <a:gd name="connsiteY3" fmla="*/ 489883 h 721257"/>
              <a:gd name="connsiteX4" fmla="*/ 981810 w 988528"/>
              <a:gd name="connsiteY4" fmla="*/ 284149 h 721257"/>
              <a:gd name="connsiteX5" fmla="*/ 767476 w 988528"/>
              <a:gd name="connsiteY5" fmla="*/ 6604 h 721257"/>
              <a:gd name="connsiteX6" fmla="*/ 282677 w 988528"/>
              <a:gd name="connsiteY6" fmla="*/ 109125 h 721257"/>
              <a:gd name="connsiteX7" fmla="*/ 14036 w 988528"/>
              <a:gd name="connsiteY7" fmla="*/ 355779 h 721257"/>
              <a:gd name="connsiteX8" fmla="*/ 271039 w 988528"/>
              <a:gd name="connsiteY8" fmla="*/ 660770 h 721257"/>
              <a:gd name="connsiteX9" fmla="*/ 294564 w 988528"/>
              <a:gd name="connsiteY9" fmla="*/ 721257 h 721257"/>
              <a:gd name="connsiteX0" fmla="*/ 308360 w 1002324"/>
              <a:gd name="connsiteY0" fmla="*/ 721378 h 721378"/>
              <a:gd name="connsiteX1" fmla="*/ 394756 w 1002324"/>
              <a:gd name="connsiteY1" fmla="*/ 685195 h 721378"/>
              <a:gd name="connsiteX2" fmla="*/ 650875 w 1002324"/>
              <a:gd name="connsiteY2" fmla="*/ 648437 h 721378"/>
              <a:gd name="connsiteX3" fmla="*/ 921111 w 1002324"/>
              <a:gd name="connsiteY3" fmla="*/ 490004 h 721378"/>
              <a:gd name="connsiteX4" fmla="*/ 995606 w 1002324"/>
              <a:gd name="connsiteY4" fmla="*/ 284270 h 721378"/>
              <a:gd name="connsiteX5" fmla="*/ 781272 w 1002324"/>
              <a:gd name="connsiteY5" fmla="*/ 6725 h 721378"/>
              <a:gd name="connsiteX6" fmla="*/ 296473 w 1002324"/>
              <a:gd name="connsiteY6" fmla="*/ 109246 h 721378"/>
              <a:gd name="connsiteX7" fmla="*/ 12734 w 1002324"/>
              <a:gd name="connsiteY7" fmla="*/ 367519 h 721378"/>
              <a:gd name="connsiteX8" fmla="*/ 284835 w 1002324"/>
              <a:gd name="connsiteY8" fmla="*/ 660891 h 721378"/>
              <a:gd name="connsiteX9" fmla="*/ 308360 w 1002324"/>
              <a:gd name="connsiteY9" fmla="*/ 721378 h 721378"/>
              <a:gd name="connsiteX0" fmla="*/ 308360 w 1001714"/>
              <a:gd name="connsiteY0" fmla="*/ 721378 h 721378"/>
              <a:gd name="connsiteX1" fmla="*/ 394756 w 1001714"/>
              <a:gd name="connsiteY1" fmla="*/ 685195 h 721378"/>
              <a:gd name="connsiteX2" fmla="*/ 650875 w 1001714"/>
              <a:gd name="connsiteY2" fmla="*/ 648437 h 721378"/>
              <a:gd name="connsiteX3" fmla="*/ 917242 w 1001714"/>
              <a:gd name="connsiteY3" fmla="*/ 475683 h 721378"/>
              <a:gd name="connsiteX4" fmla="*/ 995606 w 1001714"/>
              <a:gd name="connsiteY4" fmla="*/ 284270 h 721378"/>
              <a:gd name="connsiteX5" fmla="*/ 781272 w 1001714"/>
              <a:gd name="connsiteY5" fmla="*/ 6725 h 721378"/>
              <a:gd name="connsiteX6" fmla="*/ 296473 w 1001714"/>
              <a:gd name="connsiteY6" fmla="*/ 109246 h 721378"/>
              <a:gd name="connsiteX7" fmla="*/ 12734 w 1001714"/>
              <a:gd name="connsiteY7" fmla="*/ 367519 h 721378"/>
              <a:gd name="connsiteX8" fmla="*/ 284835 w 1001714"/>
              <a:gd name="connsiteY8" fmla="*/ 660891 h 721378"/>
              <a:gd name="connsiteX9" fmla="*/ 308360 w 1001714"/>
              <a:gd name="connsiteY9" fmla="*/ 721378 h 721378"/>
              <a:gd name="connsiteX0" fmla="*/ 308360 w 1001852"/>
              <a:gd name="connsiteY0" fmla="*/ 721378 h 721378"/>
              <a:gd name="connsiteX1" fmla="*/ 394756 w 1001852"/>
              <a:gd name="connsiteY1" fmla="*/ 685195 h 721378"/>
              <a:gd name="connsiteX2" fmla="*/ 641147 w 1001852"/>
              <a:gd name="connsiteY2" fmla="*/ 639079 h 721378"/>
              <a:gd name="connsiteX3" fmla="*/ 917242 w 1001852"/>
              <a:gd name="connsiteY3" fmla="*/ 475683 h 721378"/>
              <a:gd name="connsiteX4" fmla="*/ 995606 w 1001852"/>
              <a:gd name="connsiteY4" fmla="*/ 284270 h 721378"/>
              <a:gd name="connsiteX5" fmla="*/ 781272 w 1001852"/>
              <a:gd name="connsiteY5" fmla="*/ 6725 h 721378"/>
              <a:gd name="connsiteX6" fmla="*/ 296473 w 1001852"/>
              <a:gd name="connsiteY6" fmla="*/ 109246 h 721378"/>
              <a:gd name="connsiteX7" fmla="*/ 12734 w 1001852"/>
              <a:gd name="connsiteY7" fmla="*/ 367519 h 721378"/>
              <a:gd name="connsiteX8" fmla="*/ 284835 w 1001852"/>
              <a:gd name="connsiteY8" fmla="*/ 660891 h 721378"/>
              <a:gd name="connsiteX9" fmla="*/ 308360 w 1001852"/>
              <a:gd name="connsiteY9" fmla="*/ 721378 h 721378"/>
              <a:gd name="connsiteX0" fmla="*/ 308360 w 1001852"/>
              <a:gd name="connsiteY0" fmla="*/ 719754 h 719754"/>
              <a:gd name="connsiteX1" fmla="*/ 394756 w 1001852"/>
              <a:gd name="connsiteY1" fmla="*/ 683571 h 719754"/>
              <a:gd name="connsiteX2" fmla="*/ 641147 w 1001852"/>
              <a:gd name="connsiteY2" fmla="*/ 637455 h 719754"/>
              <a:gd name="connsiteX3" fmla="*/ 917242 w 1001852"/>
              <a:gd name="connsiteY3" fmla="*/ 474059 h 719754"/>
              <a:gd name="connsiteX4" fmla="*/ 995606 w 1001852"/>
              <a:gd name="connsiteY4" fmla="*/ 282646 h 719754"/>
              <a:gd name="connsiteX5" fmla="*/ 781272 w 1001852"/>
              <a:gd name="connsiteY5" fmla="*/ 5101 h 719754"/>
              <a:gd name="connsiteX6" fmla="*/ 311517 w 1001852"/>
              <a:gd name="connsiteY6" fmla="*/ 122448 h 719754"/>
              <a:gd name="connsiteX7" fmla="*/ 12734 w 1001852"/>
              <a:gd name="connsiteY7" fmla="*/ 365895 h 719754"/>
              <a:gd name="connsiteX8" fmla="*/ 284835 w 1001852"/>
              <a:gd name="connsiteY8" fmla="*/ 659267 h 719754"/>
              <a:gd name="connsiteX9" fmla="*/ 308360 w 1001852"/>
              <a:gd name="connsiteY9" fmla="*/ 719754 h 719754"/>
              <a:gd name="connsiteX0" fmla="*/ 304337 w 997829"/>
              <a:gd name="connsiteY0" fmla="*/ 719754 h 719754"/>
              <a:gd name="connsiteX1" fmla="*/ 390733 w 997829"/>
              <a:gd name="connsiteY1" fmla="*/ 683571 h 719754"/>
              <a:gd name="connsiteX2" fmla="*/ 637124 w 997829"/>
              <a:gd name="connsiteY2" fmla="*/ 637455 h 719754"/>
              <a:gd name="connsiteX3" fmla="*/ 913219 w 997829"/>
              <a:gd name="connsiteY3" fmla="*/ 474059 h 719754"/>
              <a:gd name="connsiteX4" fmla="*/ 991583 w 997829"/>
              <a:gd name="connsiteY4" fmla="*/ 282646 h 719754"/>
              <a:gd name="connsiteX5" fmla="*/ 777249 w 997829"/>
              <a:gd name="connsiteY5" fmla="*/ 5101 h 719754"/>
              <a:gd name="connsiteX6" fmla="*/ 307494 w 997829"/>
              <a:gd name="connsiteY6" fmla="*/ 122448 h 719754"/>
              <a:gd name="connsiteX7" fmla="*/ 8711 w 997829"/>
              <a:gd name="connsiteY7" fmla="*/ 365895 h 719754"/>
              <a:gd name="connsiteX8" fmla="*/ 280812 w 997829"/>
              <a:gd name="connsiteY8" fmla="*/ 659267 h 719754"/>
              <a:gd name="connsiteX9" fmla="*/ 304337 w 997829"/>
              <a:gd name="connsiteY9" fmla="*/ 719754 h 719754"/>
              <a:gd name="connsiteX0" fmla="*/ 304337 w 1000140"/>
              <a:gd name="connsiteY0" fmla="*/ 719754 h 719754"/>
              <a:gd name="connsiteX1" fmla="*/ 390733 w 1000140"/>
              <a:gd name="connsiteY1" fmla="*/ 683571 h 719754"/>
              <a:gd name="connsiteX2" fmla="*/ 637124 w 1000140"/>
              <a:gd name="connsiteY2" fmla="*/ 637455 h 719754"/>
              <a:gd name="connsiteX3" fmla="*/ 926023 w 1000140"/>
              <a:gd name="connsiteY3" fmla="*/ 465382 h 719754"/>
              <a:gd name="connsiteX4" fmla="*/ 991583 w 1000140"/>
              <a:gd name="connsiteY4" fmla="*/ 282646 h 719754"/>
              <a:gd name="connsiteX5" fmla="*/ 777249 w 1000140"/>
              <a:gd name="connsiteY5" fmla="*/ 5101 h 719754"/>
              <a:gd name="connsiteX6" fmla="*/ 307494 w 1000140"/>
              <a:gd name="connsiteY6" fmla="*/ 122448 h 719754"/>
              <a:gd name="connsiteX7" fmla="*/ 8711 w 1000140"/>
              <a:gd name="connsiteY7" fmla="*/ 365895 h 719754"/>
              <a:gd name="connsiteX8" fmla="*/ 280812 w 1000140"/>
              <a:gd name="connsiteY8" fmla="*/ 659267 h 719754"/>
              <a:gd name="connsiteX9" fmla="*/ 304337 w 1000140"/>
              <a:gd name="connsiteY9" fmla="*/ 719754 h 719754"/>
              <a:gd name="connsiteX0" fmla="*/ 304337 w 1000232"/>
              <a:gd name="connsiteY0" fmla="*/ 719754 h 719754"/>
              <a:gd name="connsiteX1" fmla="*/ 390733 w 1000232"/>
              <a:gd name="connsiteY1" fmla="*/ 683571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1000232"/>
              <a:gd name="connsiteY0" fmla="*/ 719754 h 719754"/>
              <a:gd name="connsiteX1" fmla="*/ 399952 w 1000232"/>
              <a:gd name="connsiteY1" fmla="*/ 666587 h 719754"/>
              <a:gd name="connsiteX2" fmla="*/ 632822 w 1000232"/>
              <a:gd name="connsiteY2" fmla="*/ 627487 h 719754"/>
              <a:gd name="connsiteX3" fmla="*/ 926023 w 1000232"/>
              <a:gd name="connsiteY3" fmla="*/ 465382 h 719754"/>
              <a:gd name="connsiteX4" fmla="*/ 991583 w 1000232"/>
              <a:gd name="connsiteY4" fmla="*/ 282646 h 719754"/>
              <a:gd name="connsiteX5" fmla="*/ 777249 w 1000232"/>
              <a:gd name="connsiteY5" fmla="*/ 5101 h 719754"/>
              <a:gd name="connsiteX6" fmla="*/ 307494 w 1000232"/>
              <a:gd name="connsiteY6" fmla="*/ 122448 h 719754"/>
              <a:gd name="connsiteX7" fmla="*/ 8711 w 1000232"/>
              <a:gd name="connsiteY7" fmla="*/ 365895 h 719754"/>
              <a:gd name="connsiteX8" fmla="*/ 280812 w 1000232"/>
              <a:gd name="connsiteY8" fmla="*/ 659267 h 719754"/>
              <a:gd name="connsiteX9" fmla="*/ 304337 w 1000232"/>
              <a:gd name="connsiteY9" fmla="*/ 719754 h 719754"/>
              <a:gd name="connsiteX0" fmla="*/ 304337 w 991570"/>
              <a:gd name="connsiteY0" fmla="*/ 718638 h 718638"/>
              <a:gd name="connsiteX1" fmla="*/ 399952 w 991570"/>
              <a:gd name="connsiteY1" fmla="*/ 665471 h 718638"/>
              <a:gd name="connsiteX2" fmla="*/ 632822 w 991570"/>
              <a:gd name="connsiteY2" fmla="*/ 626371 h 718638"/>
              <a:gd name="connsiteX3" fmla="*/ 926023 w 991570"/>
              <a:gd name="connsiteY3" fmla="*/ 464266 h 718638"/>
              <a:gd name="connsiteX4" fmla="*/ 981545 w 991570"/>
              <a:gd name="connsiteY4" fmla="*/ 258272 h 718638"/>
              <a:gd name="connsiteX5" fmla="*/ 777249 w 991570"/>
              <a:gd name="connsiteY5" fmla="*/ 3985 h 718638"/>
              <a:gd name="connsiteX6" fmla="*/ 307494 w 991570"/>
              <a:gd name="connsiteY6" fmla="*/ 121332 h 718638"/>
              <a:gd name="connsiteX7" fmla="*/ 8711 w 991570"/>
              <a:gd name="connsiteY7" fmla="*/ 364779 h 718638"/>
              <a:gd name="connsiteX8" fmla="*/ 280812 w 991570"/>
              <a:gd name="connsiteY8" fmla="*/ 658151 h 718638"/>
              <a:gd name="connsiteX9" fmla="*/ 304337 w 991570"/>
              <a:gd name="connsiteY9" fmla="*/ 718638 h 718638"/>
              <a:gd name="connsiteX0" fmla="*/ 304337 w 992211"/>
              <a:gd name="connsiteY0" fmla="*/ 718638 h 718638"/>
              <a:gd name="connsiteX1" fmla="*/ 399952 w 992211"/>
              <a:gd name="connsiteY1" fmla="*/ 665471 h 718638"/>
              <a:gd name="connsiteX2" fmla="*/ 632822 w 992211"/>
              <a:gd name="connsiteY2" fmla="*/ 626371 h 718638"/>
              <a:gd name="connsiteX3" fmla="*/ 928468 w 992211"/>
              <a:gd name="connsiteY3" fmla="*/ 445968 h 718638"/>
              <a:gd name="connsiteX4" fmla="*/ 981545 w 992211"/>
              <a:gd name="connsiteY4" fmla="*/ 258272 h 718638"/>
              <a:gd name="connsiteX5" fmla="*/ 777249 w 992211"/>
              <a:gd name="connsiteY5" fmla="*/ 3985 h 718638"/>
              <a:gd name="connsiteX6" fmla="*/ 307494 w 992211"/>
              <a:gd name="connsiteY6" fmla="*/ 121332 h 718638"/>
              <a:gd name="connsiteX7" fmla="*/ 8711 w 992211"/>
              <a:gd name="connsiteY7" fmla="*/ 364779 h 718638"/>
              <a:gd name="connsiteX8" fmla="*/ 280812 w 992211"/>
              <a:gd name="connsiteY8" fmla="*/ 658151 h 718638"/>
              <a:gd name="connsiteX9" fmla="*/ 304337 w 992211"/>
              <a:gd name="connsiteY9" fmla="*/ 718638 h 718638"/>
              <a:gd name="connsiteX0" fmla="*/ 304337 w 993655"/>
              <a:gd name="connsiteY0" fmla="*/ 717746 h 717746"/>
              <a:gd name="connsiteX1" fmla="*/ 399952 w 993655"/>
              <a:gd name="connsiteY1" fmla="*/ 664579 h 717746"/>
              <a:gd name="connsiteX2" fmla="*/ 632822 w 993655"/>
              <a:gd name="connsiteY2" fmla="*/ 625479 h 717746"/>
              <a:gd name="connsiteX3" fmla="*/ 928468 w 993655"/>
              <a:gd name="connsiteY3" fmla="*/ 445076 h 717746"/>
              <a:gd name="connsiteX4" fmla="*/ 983273 w 993655"/>
              <a:gd name="connsiteY4" fmla="*/ 237421 h 717746"/>
              <a:gd name="connsiteX5" fmla="*/ 777249 w 993655"/>
              <a:gd name="connsiteY5" fmla="*/ 3093 h 717746"/>
              <a:gd name="connsiteX6" fmla="*/ 307494 w 993655"/>
              <a:gd name="connsiteY6" fmla="*/ 120440 h 717746"/>
              <a:gd name="connsiteX7" fmla="*/ 8711 w 993655"/>
              <a:gd name="connsiteY7" fmla="*/ 363887 h 717746"/>
              <a:gd name="connsiteX8" fmla="*/ 280812 w 993655"/>
              <a:gd name="connsiteY8" fmla="*/ 657259 h 717746"/>
              <a:gd name="connsiteX9" fmla="*/ 304337 w 993655"/>
              <a:gd name="connsiteY9" fmla="*/ 717746 h 717746"/>
              <a:gd name="connsiteX0" fmla="*/ 304337 w 991662"/>
              <a:gd name="connsiteY0" fmla="*/ 717746 h 717746"/>
              <a:gd name="connsiteX1" fmla="*/ 399952 w 991662"/>
              <a:gd name="connsiteY1" fmla="*/ 664579 h 717746"/>
              <a:gd name="connsiteX2" fmla="*/ 632822 w 991662"/>
              <a:gd name="connsiteY2" fmla="*/ 625479 h 717746"/>
              <a:gd name="connsiteX3" fmla="*/ 928468 w 991662"/>
              <a:gd name="connsiteY3" fmla="*/ 445076 h 717746"/>
              <a:gd name="connsiteX4" fmla="*/ 983273 w 991662"/>
              <a:gd name="connsiteY4" fmla="*/ 237421 h 717746"/>
              <a:gd name="connsiteX5" fmla="*/ 777249 w 991662"/>
              <a:gd name="connsiteY5" fmla="*/ 3093 h 717746"/>
              <a:gd name="connsiteX6" fmla="*/ 307494 w 991662"/>
              <a:gd name="connsiteY6" fmla="*/ 120440 h 717746"/>
              <a:gd name="connsiteX7" fmla="*/ 8711 w 991662"/>
              <a:gd name="connsiteY7" fmla="*/ 363887 h 717746"/>
              <a:gd name="connsiteX8" fmla="*/ 280812 w 991662"/>
              <a:gd name="connsiteY8" fmla="*/ 657259 h 717746"/>
              <a:gd name="connsiteX9" fmla="*/ 304337 w 991662"/>
              <a:gd name="connsiteY9" fmla="*/ 717746 h 717746"/>
              <a:gd name="connsiteX0" fmla="*/ 304337 w 989471"/>
              <a:gd name="connsiteY0" fmla="*/ 717746 h 717746"/>
              <a:gd name="connsiteX1" fmla="*/ 399952 w 989471"/>
              <a:gd name="connsiteY1" fmla="*/ 664579 h 717746"/>
              <a:gd name="connsiteX2" fmla="*/ 632822 w 989471"/>
              <a:gd name="connsiteY2" fmla="*/ 625479 h 717746"/>
              <a:gd name="connsiteX3" fmla="*/ 916010 w 989471"/>
              <a:gd name="connsiteY3" fmla="*/ 449761 h 717746"/>
              <a:gd name="connsiteX4" fmla="*/ 983273 w 989471"/>
              <a:gd name="connsiteY4" fmla="*/ 237421 h 717746"/>
              <a:gd name="connsiteX5" fmla="*/ 777249 w 989471"/>
              <a:gd name="connsiteY5" fmla="*/ 3093 h 717746"/>
              <a:gd name="connsiteX6" fmla="*/ 307494 w 989471"/>
              <a:gd name="connsiteY6" fmla="*/ 120440 h 717746"/>
              <a:gd name="connsiteX7" fmla="*/ 8711 w 989471"/>
              <a:gd name="connsiteY7" fmla="*/ 363887 h 717746"/>
              <a:gd name="connsiteX8" fmla="*/ 280812 w 989471"/>
              <a:gd name="connsiteY8" fmla="*/ 657259 h 717746"/>
              <a:gd name="connsiteX9" fmla="*/ 304337 w 989471"/>
              <a:gd name="connsiteY9" fmla="*/ 717746 h 717746"/>
              <a:gd name="connsiteX0" fmla="*/ 304337 w 989471"/>
              <a:gd name="connsiteY0" fmla="*/ 716680 h 716680"/>
              <a:gd name="connsiteX1" fmla="*/ 399952 w 989471"/>
              <a:gd name="connsiteY1" fmla="*/ 663513 h 716680"/>
              <a:gd name="connsiteX2" fmla="*/ 632822 w 989471"/>
              <a:gd name="connsiteY2" fmla="*/ 624413 h 716680"/>
              <a:gd name="connsiteX3" fmla="*/ 916010 w 989471"/>
              <a:gd name="connsiteY3" fmla="*/ 448695 h 716680"/>
              <a:gd name="connsiteX4" fmla="*/ 983273 w 989471"/>
              <a:gd name="connsiteY4" fmla="*/ 236355 h 716680"/>
              <a:gd name="connsiteX5" fmla="*/ 777249 w 989471"/>
              <a:gd name="connsiteY5" fmla="*/ 2027 h 716680"/>
              <a:gd name="connsiteX6" fmla="*/ 314664 w 989471"/>
              <a:gd name="connsiteY6" fmla="*/ 135987 h 716680"/>
              <a:gd name="connsiteX7" fmla="*/ 8711 w 989471"/>
              <a:gd name="connsiteY7" fmla="*/ 362821 h 716680"/>
              <a:gd name="connsiteX8" fmla="*/ 280812 w 989471"/>
              <a:gd name="connsiteY8" fmla="*/ 656193 h 716680"/>
              <a:gd name="connsiteX9" fmla="*/ 304337 w 989471"/>
              <a:gd name="connsiteY9" fmla="*/ 716680 h 716680"/>
              <a:gd name="connsiteX0" fmla="*/ 292743 w 977877"/>
              <a:gd name="connsiteY0" fmla="*/ 716666 h 716666"/>
              <a:gd name="connsiteX1" fmla="*/ 388358 w 977877"/>
              <a:gd name="connsiteY1" fmla="*/ 663499 h 716666"/>
              <a:gd name="connsiteX2" fmla="*/ 621228 w 977877"/>
              <a:gd name="connsiteY2" fmla="*/ 624399 h 716666"/>
              <a:gd name="connsiteX3" fmla="*/ 904416 w 977877"/>
              <a:gd name="connsiteY3" fmla="*/ 448681 h 716666"/>
              <a:gd name="connsiteX4" fmla="*/ 971679 w 977877"/>
              <a:gd name="connsiteY4" fmla="*/ 236341 h 716666"/>
              <a:gd name="connsiteX5" fmla="*/ 765655 w 977877"/>
              <a:gd name="connsiteY5" fmla="*/ 2013 h 716666"/>
              <a:gd name="connsiteX6" fmla="*/ 303070 w 977877"/>
              <a:gd name="connsiteY6" fmla="*/ 135973 h 716666"/>
              <a:gd name="connsiteX7" fmla="*/ 9575 w 977877"/>
              <a:gd name="connsiteY7" fmla="*/ 358122 h 716666"/>
              <a:gd name="connsiteX8" fmla="*/ 269218 w 977877"/>
              <a:gd name="connsiteY8" fmla="*/ 656179 h 716666"/>
              <a:gd name="connsiteX9" fmla="*/ 292743 w 977877"/>
              <a:gd name="connsiteY9" fmla="*/ 716666 h 716666"/>
              <a:gd name="connsiteX0" fmla="*/ 292743 w 977482"/>
              <a:gd name="connsiteY0" fmla="*/ 701983 h 701983"/>
              <a:gd name="connsiteX1" fmla="*/ 388358 w 977482"/>
              <a:gd name="connsiteY1" fmla="*/ 648816 h 701983"/>
              <a:gd name="connsiteX2" fmla="*/ 621228 w 977482"/>
              <a:gd name="connsiteY2" fmla="*/ 609716 h 701983"/>
              <a:gd name="connsiteX3" fmla="*/ 904416 w 977482"/>
              <a:gd name="connsiteY3" fmla="*/ 433998 h 701983"/>
              <a:gd name="connsiteX4" fmla="*/ 971679 w 977482"/>
              <a:gd name="connsiteY4" fmla="*/ 221658 h 701983"/>
              <a:gd name="connsiteX5" fmla="*/ 772108 w 977482"/>
              <a:gd name="connsiteY5" fmla="*/ 2282 h 701983"/>
              <a:gd name="connsiteX6" fmla="*/ 303070 w 977482"/>
              <a:gd name="connsiteY6" fmla="*/ 121290 h 701983"/>
              <a:gd name="connsiteX7" fmla="*/ 9575 w 977482"/>
              <a:gd name="connsiteY7" fmla="*/ 343439 h 701983"/>
              <a:gd name="connsiteX8" fmla="*/ 269218 w 977482"/>
              <a:gd name="connsiteY8" fmla="*/ 641496 h 701983"/>
              <a:gd name="connsiteX9" fmla="*/ 292743 w 977482"/>
              <a:gd name="connsiteY9" fmla="*/ 701983 h 701983"/>
              <a:gd name="connsiteX0" fmla="*/ 284477 w 969216"/>
              <a:gd name="connsiteY0" fmla="*/ 701931 h 701931"/>
              <a:gd name="connsiteX1" fmla="*/ 380092 w 969216"/>
              <a:gd name="connsiteY1" fmla="*/ 648764 h 701931"/>
              <a:gd name="connsiteX2" fmla="*/ 612962 w 969216"/>
              <a:gd name="connsiteY2" fmla="*/ 609664 h 701931"/>
              <a:gd name="connsiteX3" fmla="*/ 896150 w 969216"/>
              <a:gd name="connsiteY3" fmla="*/ 433946 h 701931"/>
              <a:gd name="connsiteX4" fmla="*/ 963413 w 969216"/>
              <a:gd name="connsiteY4" fmla="*/ 221606 h 701931"/>
              <a:gd name="connsiteX5" fmla="*/ 763842 w 969216"/>
              <a:gd name="connsiteY5" fmla="*/ 2230 h 701931"/>
              <a:gd name="connsiteX6" fmla="*/ 294804 w 969216"/>
              <a:gd name="connsiteY6" fmla="*/ 121238 h 701931"/>
              <a:gd name="connsiteX7" fmla="*/ 10293 w 969216"/>
              <a:gd name="connsiteY7" fmla="*/ 329785 h 701931"/>
              <a:gd name="connsiteX8" fmla="*/ 260952 w 969216"/>
              <a:gd name="connsiteY8" fmla="*/ 641444 h 701931"/>
              <a:gd name="connsiteX9" fmla="*/ 284477 w 969216"/>
              <a:gd name="connsiteY9" fmla="*/ 701931 h 701931"/>
              <a:gd name="connsiteX0" fmla="*/ 276267 w 961006"/>
              <a:gd name="connsiteY0" fmla="*/ 701917 h 701917"/>
              <a:gd name="connsiteX1" fmla="*/ 371882 w 961006"/>
              <a:gd name="connsiteY1" fmla="*/ 648750 h 701917"/>
              <a:gd name="connsiteX2" fmla="*/ 604752 w 961006"/>
              <a:gd name="connsiteY2" fmla="*/ 609650 h 701917"/>
              <a:gd name="connsiteX3" fmla="*/ 887940 w 961006"/>
              <a:gd name="connsiteY3" fmla="*/ 433932 h 701917"/>
              <a:gd name="connsiteX4" fmla="*/ 955203 w 961006"/>
              <a:gd name="connsiteY4" fmla="*/ 221592 h 701917"/>
              <a:gd name="connsiteX5" fmla="*/ 755632 w 961006"/>
              <a:gd name="connsiteY5" fmla="*/ 2216 h 701917"/>
              <a:gd name="connsiteX6" fmla="*/ 286594 w 961006"/>
              <a:gd name="connsiteY6" fmla="*/ 121224 h 701917"/>
              <a:gd name="connsiteX7" fmla="*/ 11110 w 961006"/>
              <a:gd name="connsiteY7" fmla="*/ 326131 h 701917"/>
              <a:gd name="connsiteX8" fmla="*/ 252742 w 961006"/>
              <a:gd name="connsiteY8" fmla="*/ 641430 h 701917"/>
              <a:gd name="connsiteX9" fmla="*/ 276267 w 961006"/>
              <a:gd name="connsiteY9" fmla="*/ 701917 h 701917"/>
              <a:gd name="connsiteX0" fmla="*/ 265878 w 950617"/>
              <a:gd name="connsiteY0" fmla="*/ 701900 h 701900"/>
              <a:gd name="connsiteX1" fmla="*/ 361493 w 950617"/>
              <a:gd name="connsiteY1" fmla="*/ 648733 h 701900"/>
              <a:gd name="connsiteX2" fmla="*/ 594363 w 950617"/>
              <a:gd name="connsiteY2" fmla="*/ 609633 h 701900"/>
              <a:gd name="connsiteX3" fmla="*/ 877551 w 950617"/>
              <a:gd name="connsiteY3" fmla="*/ 433915 h 701900"/>
              <a:gd name="connsiteX4" fmla="*/ 944814 w 950617"/>
              <a:gd name="connsiteY4" fmla="*/ 221575 h 701900"/>
              <a:gd name="connsiteX5" fmla="*/ 745243 w 950617"/>
              <a:gd name="connsiteY5" fmla="*/ 2199 h 701900"/>
              <a:gd name="connsiteX6" fmla="*/ 276205 w 950617"/>
              <a:gd name="connsiteY6" fmla="*/ 121207 h 701900"/>
              <a:gd name="connsiteX7" fmla="*/ 12327 w 950617"/>
              <a:gd name="connsiteY7" fmla="*/ 321433 h 701900"/>
              <a:gd name="connsiteX8" fmla="*/ 242353 w 950617"/>
              <a:gd name="connsiteY8" fmla="*/ 641413 h 701900"/>
              <a:gd name="connsiteX9" fmla="*/ 265878 w 950617"/>
              <a:gd name="connsiteY9" fmla="*/ 701900 h 701900"/>
              <a:gd name="connsiteX0" fmla="*/ 267212 w 951951"/>
              <a:gd name="connsiteY0" fmla="*/ 701876 h 701876"/>
              <a:gd name="connsiteX1" fmla="*/ 362827 w 951951"/>
              <a:gd name="connsiteY1" fmla="*/ 648709 h 701876"/>
              <a:gd name="connsiteX2" fmla="*/ 595697 w 951951"/>
              <a:gd name="connsiteY2" fmla="*/ 609609 h 701876"/>
              <a:gd name="connsiteX3" fmla="*/ 878885 w 951951"/>
              <a:gd name="connsiteY3" fmla="*/ 433891 h 701876"/>
              <a:gd name="connsiteX4" fmla="*/ 946148 w 951951"/>
              <a:gd name="connsiteY4" fmla="*/ 221551 h 701876"/>
              <a:gd name="connsiteX5" fmla="*/ 746577 w 951951"/>
              <a:gd name="connsiteY5" fmla="*/ 2175 h 701876"/>
              <a:gd name="connsiteX6" fmla="*/ 277539 w 951951"/>
              <a:gd name="connsiteY6" fmla="*/ 121183 h 701876"/>
              <a:gd name="connsiteX7" fmla="*/ 12157 w 951951"/>
              <a:gd name="connsiteY7" fmla="*/ 314888 h 701876"/>
              <a:gd name="connsiteX8" fmla="*/ 243687 w 951951"/>
              <a:gd name="connsiteY8" fmla="*/ 641389 h 701876"/>
              <a:gd name="connsiteX9" fmla="*/ 267212 w 951951"/>
              <a:gd name="connsiteY9" fmla="*/ 701876 h 701876"/>
              <a:gd name="connsiteX0" fmla="*/ 267212 w 921127"/>
              <a:gd name="connsiteY0" fmla="*/ 702378 h 702378"/>
              <a:gd name="connsiteX1" fmla="*/ 362827 w 921127"/>
              <a:gd name="connsiteY1" fmla="*/ 649211 h 702378"/>
              <a:gd name="connsiteX2" fmla="*/ 595697 w 921127"/>
              <a:gd name="connsiteY2" fmla="*/ 610111 h 702378"/>
              <a:gd name="connsiteX3" fmla="*/ 878885 w 921127"/>
              <a:gd name="connsiteY3" fmla="*/ 434393 h 702378"/>
              <a:gd name="connsiteX4" fmla="*/ 906344 w 921127"/>
              <a:gd name="connsiteY4" fmla="*/ 235255 h 702378"/>
              <a:gd name="connsiteX5" fmla="*/ 746577 w 921127"/>
              <a:gd name="connsiteY5" fmla="*/ 2677 h 702378"/>
              <a:gd name="connsiteX6" fmla="*/ 277539 w 921127"/>
              <a:gd name="connsiteY6" fmla="*/ 121685 h 702378"/>
              <a:gd name="connsiteX7" fmla="*/ 12157 w 921127"/>
              <a:gd name="connsiteY7" fmla="*/ 315390 h 702378"/>
              <a:gd name="connsiteX8" fmla="*/ 243687 w 921127"/>
              <a:gd name="connsiteY8" fmla="*/ 641891 h 702378"/>
              <a:gd name="connsiteX9" fmla="*/ 267212 w 921127"/>
              <a:gd name="connsiteY9" fmla="*/ 702378 h 702378"/>
              <a:gd name="connsiteX0" fmla="*/ 267212 w 922418"/>
              <a:gd name="connsiteY0" fmla="*/ 695268 h 695268"/>
              <a:gd name="connsiteX1" fmla="*/ 362827 w 922418"/>
              <a:gd name="connsiteY1" fmla="*/ 642101 h 695268"/>
              <a:gd name="connsiteX2" fmla="*/ 595697 w 922418"/>
              <a:gd name="connsiteY2" fmla="*/ 603001 h 695268"/>
              <a:gd name="connsiteX3" fmla="*/ 878885 w 922418"/>
              <a:gd name="connsiteY3" fmla="*/ 427283 h 695268"/>
              <a:gd name="connsiteX4" fmla="*/ 906344 w 922418"/>
              <a:gd name="connsiteY4" fmla="*/ 228145 h 695268"/>
              <a:gd name="connsiteX5" fmla="*/ 728523 w 922418"/>
              <a:gd name="connsiteY5" fmla="*/ 2848 h 695268"/>
              <a:gd name="connsiteX6" fmla="*/ 277539 w 922418"/>
              <a:gd name="connsiteY6" fmla="*/ 114575 h 695268"/>
              <a:gd name="connsiteX7" fmla="*/ 12157 w 922418"/>
              <a:gd name="connsiteY7" fmla="*/ 308280 h 695268"/>
              <a:gd name="connsiteX8" fmla="*/ 243687 w 922418"/>
              <a:gd name="connsiteY8" fmla="*/ 634781 h 695268"/>
              <a:gd name="connsiteX9" fmla="*/ 267212 w 922418"/>
              <a:gd name="connsiteY9" fmla="*/ 695268 h 695268"/>
              <a:gd name="connsiteX0" fmla="*/ 267212 w 922627"/>
              <a:gd name="connsiteY0" fmla="*/ 688568 h 688568"/>
              <a:gd name="connsiteX1" fmla="*/ 362827 w 922627"/>
              <a:gd name="connsiteY1" fmla="*/ 635401 h 688568"/>
              <a:gd name="connsiteX2" fmla="*/ 595697 w 922627"/>
              <a:gd name="connsiteY2" fmla="*/ 596301 h 688568"/>
              <a:gd name="connsiteX3" fmla="*/ 878885 w 922627"/>
              <a:gd name="connsiteY3" fmla="*/ 420583 h 688568"/>
              <a:gd name="connsiteX4" fmla="*/ 906344 w 922627"/>
              <a:gd name="connsiteY4" fmla="*/ 221445 h 688568"/>
              <a:gd name="connsiteX5" fmla="*/ 725600 w 922627"/>
              <a:gd name="connsiteY5" fmla="*/ 3029 h 688568"/>
              <a:gd name="connsiteX6" fmla="*/ 277539 w 922627"/>
              <a:gd name="connsiteY6" fmla="*/ 107875 h 688568"/>
              <a:gd name="connsiteX7" fmla="*/ 12157 w 922627"/>
              <a:gd name="connsiteY7" fmla="*/ 301580 h 688568"/>
              <a:gd name="connsiteX8" fmla="*/ 243687 w 922627"/>
              <a:gd name="connsiteY8" fmla="*/ 628081 h 688568"/>
              <a:gd name="connsiteX9" fmla="*/ 267212 w 922627"/>
              <a:gd name="connsiteY9" fmla="*/ 688568 h 688568"/>
              <a:gd name="connsiteX0" fmla="*/ 267212 w 919497"/>
              <a:gd name="connsiteY0" fmla="*/ 688568 h 688568"/>
              <a:gd name="connsiteX1" fmla="*/ 362827 w 919497"/>
              <a:gd name="connsiteY1" fmla="*/ 635401 h 688568"/>
              <a:gd name="connsiteX2" fmla="*/ 595697 w 919497"/>
              <a:gd name="connsiteY2" fmla="*/ 596301 h 688568"/>
              <a:gd name="connsiteX3" fmla="*/ 870976 w 919497"/>
              <a:gd name="connsiteY3" fmla="*/ 426624 h 688568"/>
              <a:gd name="connsiteX4" fmla="*/ 906344 w 919497"/>
              <a:gd name="connsiteY4" fmla="*/ 221445 h 688568"/>
              <a:gd name="connsiteX5" fmla="*/ 725600 w 919497"/>
              <a:gd name="connsiteY5" fmla="*/ 3029 h 688568"/>
              <a:gd name="connsiteX6" fmla="*/ 277539 w 919497"/>
              <a:gd name="connsiteY6" fmla="*/ 107875 h 688568"/>
              <a:gd name="connsiteX7" fmla="*/ 12157 w 919497"/>
              <a:gd name="connsiteY7" fmla="*/ 301580 h 688568"/>
              <a:gd name="connsiteX8" fmla="*/ 243687 w 919497"/>
              <a:gd name="connsiteY8" fmla="*/ 628081 h 688568"/>
              <a:gd name="connsiteX9" fmla="*/ 267212 w 919497"/>
              <a:gd name="connsiteY9" fmla="*/ 688568 h 688568"/>
              <a:gd name="connsiteX0" fmla="*/ 267212 w 916193"/>
              <a:gd name="connsiteY0" fmla="*/ 688568 h 688568"/>
              <a:gd name="connsiteX1" fmla="*/ 362827 w 916193"/>
              <a:gd name="connsiteY1" fmla="*/ 635401 h 688568"/>
              <a:gd name="connsiteX2" fmla="*/ 595697 w 916193"/>
              <a:gd name="connsiteY2" fmla="*/ 596301 h 688568"/>
              <a:gd name="connsiteX3" fmla="*/ 860659 w 916193"/>
              <a:gd name="connsiteY3" fmla="*/ 430785 h 688568"/>
              <a:gd name="connsiteX4" fmla="*/ 906344 w 916193"/>
              <a:gd name="connsiteY4" fmla="*/ 221445 h 688568"/>
              <a:gd name="connsiteX5" fmla="*/ 725600 w 916193"/>
              <a:gd name="connsiteY5" fmla="*/ 3029 h 688568"/>
              <a:gd name="connsiteX6" fmla="*/ 277539 w 916193"/>
              <a:gd name="connsiteY6" fmla="*/ 107875 h 688568"/>
              <a:gd name="connsiteX7" fmla="*/ 12157 w 916193"/>
              <a:gd name="connsiteY7" fmla="*/ 301580 h 688568"/>
              <a:gd name="connsiteX8" fmla="*/ 243687 w 916193"/>
              <a:gd name="connsiteY8" fmla="*/ 628081 h 688568"/>
              <a:gd name="connsiteX9" fmla="*/ 267212 w 916193"/>
              <a:gd name="connsiteY9" fmla="*/ 688568 h 688568"/>
              <a:gd name="connsiteX0" fmla="*/ 267212 w 916193"/>
              <a:gd name="connsiteY0" fmla="*/ 689163 h 689163"/>
              <a:gd name="connsiteX1" fmla="*/ 362827 w 916193"/>
              <a:gd name="connsiteY1" fmla="*/ 635996 h 689163"/>
              <a:gd name="connsiteX2" fmla="*/ 595697 w 916193"/>
              <a:gd name="connsiteY2" fmla="*/ 596896 h 689163"/>
              <a:gd name="connsiteX3" fmla="*/ 860659 w 916193"/>
              <a:gd name="connsiteY3" fmla="*/ 431380 h 689163"/>
              <a:gd name="connsiteX4" fmla="*/ 906344 w 916193"/>
              <a:gd name="connsiteY4" fmla="*/ 222040 h 689163"/>
              <a:gd name="connsiteX5" fmla="*/ 725600 w 916193"/>
              <a:gd name="connsiteY5" fmla="*/ 3624 h 689163"/>
              <a:gd name="connsiteX6" fmla="*/ 274186 w 916193"/>
              <a:gd name="connsiteY6" fmla="*/ 101269 h 689163"/>
              <a:gd name="connsiteX7" fmla="*/ 12157 w 916193"/>
              <a:gd name="connsiteY7" fmla="*/ 302175 h 689163"/>
              <a:gd name="connsiteX8" fmla="*/ 243687 w 916193"/>
              <a:gd name="connsiteY8" fmla="*/ 628676 h 689163"/>
              <a:gd name="connsiteX9" fmla="*/ 267212 w 916193"/>
              <a:gd name="connsiteY9" fmla="*/ 689163 h 689163"/>
              <a:gd name="connsiteX0" fmla="*/ 267212 w 916426"/>
              <a:gd name="connsiteY0" fmla="*/ 698959 h 698959"/>
              <a:gd name="connsiteX1" fmla="*/ 362827 w 916426"/>
              <a:gd name="connsiteY1" fmla="*/ 645792 h 698959"/>
              <a:gd name="connsiteX2" fmla="*/ 595697 w 916426"/>
              <a:gd name="connsiteY2" fmla="*/ 606692 h 698959"/>
              <a:gd name="connsiteX3" fmla="*/ 860659 w 916426"/>
              <a:gd name="connsiteY3" fmla="*/ 441176 h 698959"/>
              <a:gd name="connsiteX4" fmla="*/ 906344 w 916426"/>
              <a:gd name="connsiteY4" fmla="*/ 231836 h 698959"/>
              <a:gd name="connsiteX5" fmla="*/ 722419 w 916426"/>
              <a:gd name="connsiteY5" fmla="*/ 3299 h 698959"/>
              <a:gd name="connsiteX6" fmla="*/ 274186 w 916426"/>
              <a:gd name="connsiteY6" fmla="*/ 111065 h 698959"/>
              <a:gd name="connsiteX7" fmla="*/ 12157 w 916426"/>
              <a:gd name="connsiteY7" fmla="*/ 311971 h 698959"/>
              <a:gd name="connsiteX8" fmla="*/ 243687 w 916426"/>
              <a:gd name="connsiteY8" fmla="*/ 638472 h 698959"/>
              <a:gd name="connsiteX9" fmla="*/ 267212 w 916426"/>
              <a:gd name="connsiteY9" fmla="*/ 698959 h 698959"/>
              <a:gd name="connsiteX0" fmla="*/ 267212 w 916426"/>
              <a:gd name="connsiteY0" fmla="*/ 698959 h 698959"/>
              <a:gd name="connsiteX1" fmla="*/ 362827 w 916426"/>
              <a:gd name="connsiteY1" fmla="*/ 645792 h 698959"/>
              <a:gd name="connsiteX2" fmla="*/ 595697 w 916426"/>
              <a:gd name="connsiteY2" fmla="*/ 606692 h 698959"/>
              <a:gd name="connsiteX3" fmla="*/ 860659 w 916426"/>
              <a:gd name="connsiteY3" fmla="*/ 441176 h 698959"/>
              <a:gd name="connsiteX4" fmla="*/ 906344 w 916426"/>
              <a:gd name="connsiteY4" fmla="*/ 231836 h 698959"/>
              <a:gd name="connsiteX5" fmla="*/ 722419 w 916426"/>
              <a:gd name="connsiteY5" fmla="*/ 3299 h 698959"/>
              <a:gd name="connsiteX6" fmla="*/ 274186 w 916426"/>
              <a:gd name="connsiteY6" fmla="*/ 111065 h 698959"/>
              <a:gd name="connsiteX7" fmla="*/ 12157 w 916426"/>
              <a:gd name="connsiteY7" fmla="*/ 311971 h 698959"/>
              <a:gd name="connsiteX8" fmla="*/ 243687 w 916426"/>
              <a:gd name="connsiteY8" fmla="*/ 638472 h 698959"/>
              <a:gd name="connsiteX9" fmla="*/ 267212 w 916426"/>
              <a:gd name="connsiteY9" fmla="*/ 698959 h 698959"/>
              <a:gd name="connsiteX0" fmla="*/ 267212 w 916426"/>
              <a:gd name="connsiteY0" fmla="*/ 699454 h 699454"/>
              <a:gd name="connsiteX1" fmla="*/ 362827 w 916426"/>
              <a:gd name="connsiteY1" fmla="*/ 646287 h 699454"/>
              <a:gd name="connsiteX2" fmla="*/ 595697 w 916426"/>
              <a:gd name="connsiteY2" fmla="*/ 607187 h 699454"/>
              <a:gd name="connsiteX3" fmla="*/ 860659 w 916426"/>
              <a:gd name="connsiteY3" fmla="*/ 441671 h 699454"/>
              <a:gd name="connsiteX4" fmla="*/ 906344 w 916426"/>
              <a:gd name="connsiteY4" fmla="*/ 232331 h 699454"/>
              <a:gd name="connsiteX5" fmla="*/ 722419 w 916426"/>
              <a:gd name="connsiteY5" fmla="*/ 3794 h 699454"/>
              <a:gd name="connsiteX6" fmla="*/ 274186 w 916426"/>
              <a:gd name="connsiteY6" fmla="*/ 111560 h 699454"/>
              <a:gd name="connsiteX7" fmla="*/ 12157 w 916426"/>
              <a:gd name="connsiteY7" fmla="*/ 312466 h 699454"/>
              <a:gd name="connsiteX8" fmla="*/ 243687 w 916426"/>
              <a:gd name="connsiteY8" fmla="*/ 638967 h 699454"/>
              <a:gd name="connsiteX9" fmla="*/ 267212 w 916426"/>
              <a:gd name="connsiteY9" fmla="*/ 699454 h 699454"/>
              <a:gd name="connsiteX0" fmla="*/ 267212 w 916426"/>
              <a:gd name="connsiteY0" fmla="*/ 699005 h 699005"/>
              <a:gd name="connsiteX1" fmla="*/ 362827 w 916426"/>
              <a:gd name="connsiteY1" fmla="*/ 645838 h 699005"/>
              <a:gd name="connsiteX2" fmla="*/ 595697 w 916426"/>
              <a:gd name="connsiteY2" fmla="*/ 606738 h 699005"/>
              <a:gd name="connsiteX3" fmla="*/ 860659 w 916426"/>
              <a:gd name="connsiteY3" fmla="*/ 441222 h 699005"/>
              <a:gd name="connsiteX4" fmla="*/ 906344 w 916426"/>
              <a:gd name="connsiteY4" fmla="*/ 231882 h 699005"/>
              <a:gd name="connsiteX5" fmla="*/ 722419 w 916426"/>
              <a:gd name="connsiteY5" fmla="*/ 3345 h 699005"/>
              <a:gd name="connsiteX6" fmla="*/ 258152 w 916426"/>
              <a:gd name="connsiteY6" fmla="*/ 116152 h 699005"/>
              <a:gd name="connsiteX7" fmla="*/ 12157 w 916426"/>
              <a:gd name="connsiteY7" fmla="*/ 312017 h 699005"/>
              <a:gd name="connsiteX8" fmla="*/ 243687 w 916426"/>
              <a:gd name="connsiteY8" fmla="*/ 638518 h 699005"/>
              <a:gd name="connsiteX9" fmla="*/ 267212 w 916426"/>
              <a:gd name="connsiteY9" fmla="*/ 699005 h 69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426" h="699005">
                <a:moveTo>
                  <a:pt x="267212" y="699005"/>
                </a:moveTo>
                <a:cubicBezTo>
                  <a:pt x="275748" y="698240"/>
                  <a:pt x="308080" y="661216"/>
                  <a:pt x="362827" y="645838"/>
                </a:cubicBezTo>
                <a:cubicBezTo>
                  <a:pt x="417574" y="630460"/>
                  <a:pt x="512725" y="640841"/>
                  <a:pt x="595697" y="606738"/>
                </a:cubicBezTo>
                <a:cubicBezTo>
                  <a:pt x="678669" y="572635"/>
                  <a:pt x="808885" y="503698"/>
                  <a:pt x="860659" y="441222"/>
                </a:cubicBezTo>
                <a:cubicBezTo>
                  <a:pt x="912433" y="378746"/>
                  <a:pt x="929384" y="304862"/>
                  <a:pt x="906344" y="231882"/>
                </a:cubicBezTo>
                <a:cubicBezTo>
                  <a:pt x="883304" y="158903"/>
                  <a:pt x="830451" y="22633"/>
                  <a:pt x="722419" y="3345"/>
                </a:cubicBezTo>
                <a:cubicBezTo>
                  <a:pt x="614387" y="-15943"/>
                  <a:pt x="408768" y="51705"/>
                  <a:pt x="258152" y="116152"/>
                </a:cubicBezTo>
                <a:cubicBezTo>
                  <a:pt x="107536" y="180599"/>
                  <a:pt x="43487" y="215243"/>
                  <a:pt x="12157" y="312017"/>
                </a:cubicBezTo>
                <a:cubicBezTo>
                  <a:pt x="-25373" y="439020"/>
                  <a:pt x="16527" y="596520"/>
                  <a:pt x="243687" y="638518"/>
                </a:cubicBezTo>
                <a:cubicBezTo>
                  <a:pt x="271458" y="651976"/>
                  <a:pt x="267212" y="699005"/>
                  <a:pt x="267212" y="699005"/>
                </a:cubicBezTo>
                <a:close/>
              </a:path>
            </a:pathLst>
          </a:custGeom>
          <a:noFill/>
          <a:ln w="19050" cap="flat">
            <a:solidFill>
              <a:schemeClr val="tx1"/>
            </a:solidFill>
            <a:prstDash val="solid"/>
            <a:miter/>
          </a:ln>
        </p:spPr>
        <p:txBody>
          <a:bodyPr rtlCol="0" anchor="ctr"/>
          <a:lstStyle/>
          <a:p>
            <a:endParaRPr lang="en-US">
              <a:solidFill>
                <a:srgbClr val="000000"/>
              </a:solidFill>
            </a:endParaRPr>
          </a:p>
        </p:txBody>
      </p:sp>
      <p:sp>
        <p:nvSpPr>
          <p:cNvPr id="3" name="Espace réservé du contenu 2">
            <a:extLst>
              <a:ext uri="{FF2B5EF4-FFF2-40B4-BE49-F238E27FC236}">
                <a16:creationId xmlns:a16="http://schemas.microsoft.com/office/drawing/2014/main" id="{2227EC3B-0027-0562-5B36-36FFACEEAD63}"/>
              </a:ext>
            </a:extLst>
          </p:cNvPr>
          <p:cNvSpPr>
            <a:spLocks/>
          </p:cNvSpPr>
          <p:nvPr/>
        </p:nvSpPr>
        <p:spPr>
          <a:xfrm>
            <a:off x="5102635" y="1370274"/>
            <a:ext cx="5887557" cy="2058726"/>
          </a:xfrm>
          <a:prstGeom prst="rect">
            <a:avLst/>
          </a:prstGeom>
        </p:spPr>
        <p:txBody>
          <a:bodyPr>
            <a:noAutofit/>
          </a:bodyPr>
          <a:lstStyle/>
          <a:p>
            <a:pPr marL="256032" indent="-256032" defTabSz="256032">
              <a:spcAft>
                <a:spcPts val="600"/>
              </a:spcAft>
              <a:buFont typeface="Arial" panose="020B0604020202020204" pitchFamily="34" charset="0"/>
              <a:buChar char="•"/>
            </a:pPr>
            <a:r>
              <a:rPr lang="fr-CA" kern="1200" dirty="0">
                <a:solidFill>
                  <a:srgbClr val="000000"/>
                </a:solidFill>
                <a:latin typeface="Times New Roman" panose="02020603050405020304" pitchFamily="18" charset="0"/>
                <a:ea typeface="+mn-ea"/>
                <a:cs typeface="+mn-cs"/>
              </a:rPr>
              <a:t>« </a:t>
            </a:r>
            <a:r>
              <a:rPr lang="fr-CA" kern="1200" dirty="0">
                <a:solidFill>
                  <a:srgbClr val="000000"/>
                </a:solidFill>
                <a:latin typeface="Times" pitchFamily="2" charset="0"/>
                <a:ea typeface="+mn-ea"/>
                <a:cs typeface="+mn-cs"/>
              </a:rPr>
              <a:t>Les délais du système public sont répandus et ont des conséquences sérieuses et parfois graves.  Personne ne conteste l’existence d’une liste d’attente pour les chirurgies cardiovasculaires majeures.  Si l’on se fie au témoignage du D</a:t>
            </a:r>
            <a:r>
              <a:rPr lang="fr-CA" kern="1200" baseline="30000" dirty="0">
                <a:solidFill>
                  <a:srgbClr val="000000"/>
                </a:solidFill>
                <a:latin typeface="Times" pitchFamily="2" charset="0"/>
                <a:ea typeface="+mn-ea"/>
                <a:cs typeface="+mn-cs"/>
              </a:rPr>
              <a:t>r</a:t>
            </a:r>
            <a:r>
              <a:rPr lang="fr-CA" kern="1200" dirty="0">
                <a:solidFill>
                  <a:srgbClr val="000000"/>
                </a:solidFill>
                <a:latin typeface="Times" pitchFamily="2" charset="0"/>
                <a:ea typeface="+mn-ea"/>
                <a:cs typeface="+mn-cs"/>
              </a:rPr>
              <a:t> Daniel Doyle, chirurgien cardiovasculaire qui enseigne et pratique à Québec, une personne souffrant d’une maladie coronarienne est « assis[e] sur une bombe » et peut mourir à tout moment.  Il a confirmé, ce qui n’a pas été contesté, que des patients meurent alors qu’ils sont inscrits sur une liste d’attente (</a:t>
            </a:r>
            <a:r>
              <a:rPr lang="fr-CA" kern="1200" dirty="0" err="1">
                <a:solidFill>
                  <a:srgbClr val="000000"/>
                </a:solidFill>
                <a:latin typeface="Times" pitchFamily="2" charset="0"/>
                <a:ea typeface="+mn-ea"/>
                <a:cs typeface="+mn-cs"/>
              </a:rPr>
              <a:t>d.a</a:t>
            </a:r>
            <a:r>
              <a:rPr lang="fr-CA" kern="1200" dirty="0">
                <a:solidFill>
                  <a:srgbClr val="000000"/>
                </a:solidFill>
                <a:latin typeface="Times" pitchFamily="2" charset="0"/>
                <a:ea typeface="+mn-ea"/>
                <a:cs typeface="+mn-cs"/>
              </a:rPr>
              <a:t>., p. 461).  Certains patients dont la vie est en danger et qui doivent subir une chirurgie mourront immanquablement à cause des délais d’attente injustifiés » [117]</a:t>
            </a:r>
            <a:endParaRPr lang="fr-FR" dirty="0"/>
          </a:p>
        </p:txBody>
      </p:sp>
      <p:sp>
        <p:nvSpPr>
          <p:cNvPr id="4" name="ZoneTexte 3">
            <a:extLst>
              <a:ext uri="{FF2B5EF4-FFF2-40B4-BE49-F238E27FC236}">
                <a16:creationId xmlns:a16="http://schemas.microsoft.com/office/drawing/2014/main" id="{9F020C7E-0596-FB18-4D47-F7D95D788B5D}"/>
              </a:ext>
            </a:extLst>
          </p:cNvPr>
          <p:cNvSpPr txBox="1"/>
          <p:nvPr/>
        </p:nvSpPr>
        <p:spPr>
          <a:xfrm>
            <a:off x="5272644" y="6488668"/>
            <a:ext cx="5887557" cy="369332"/>
          </a:xfrm>
          <a:prstGeom prst="rect">
            <a:avLst/>
          </a:prstGeom>
          <a:noFill/>
        </p:spPr>
        <p:txBody>
          <a:bodyPr wrap="square" rtlCol="0">
            <a:spAutoFit/>
          </a:bodyPr>
          <a:lstStyle/>
          <a:p>
            <a:pPr defTabSz="256032">
              <a:spcAft>
                <a:spcPts val="600"/>
              </a:spcAft>
            </a:pPr>
            <a:r>
              <a:rPr lang="fr-CA" u="sng" kern="100" dirty="0">
                <a:solidFill>
                  <a:srgbClr val="0048A2"/>
                </a:solidFill>
                <a:ea typeface="+mn-ea"/>
                <a:cs typeface="+mn-cs"/>
                <a:hlinkClick r:id="rId2">
                  <a:extLst>
                    <a:ext uri="{A12FA001-AC4F-418D-AE19-62706E023703}">
                      <ahyp:hlinkClr xmlns:ahyp="http://schemas.microsoft.com/office/drawing/2018/hyperlinkcolor" val="tx"/>
                    </a:ext>
                  </a:extLst>
                </a:hlinkClick>
              </a:rPr>
              <a:t>Chaoulli c. Québec (Procureur général)</a:t>
            </a:r>
            <a:r>
              <a:rPr lang="fr-CA" kern="100" dirty="0">
                <a:solidFill>
                  <a:schemeClr val="tx1"/>
                </a:solidFill>
                <a:ea typeface="+mn-ea"/>
                <a:cs typeface="+mn-cs"/>
              </a:rPr>
              <a:t>, 2005 CSC 35</a:t>
            </a:r>
            <a:endParaRPr lang="fr-CA" kern="100" dirty="0">
              <a:effectLst/>
              <a:ea typeface="Calibri" panose="020F0502020204030204" pitchFamily="34" charset="0"/>
            </a:endParaRPr>
          </a:p>
        </p:txBody>
      </p:sp>
    </p:spTree>
    <p:extLst>
      <p:ext uri="{BB962C8B-B14F-4D97-AF65-F5344CB8AC3E}">
        <p14:creationId xmlns:p14="http://schemas.microsoft.com/office/powerpoint/2010/main" val="371307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753AB3-5C40-4FBB-AD51-F3611E60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9">
            <a:extLst>
              <a:ext uri="{FF2B5EF4-FFF2-40B4-BE49-F238E27FC236}">
                <a16:creationId xmlns:a16="http://schemas.microsoft.com/office/drawing/2014/main" id="{83987EAF-F491-43B5-AE03-AECA2EAD9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8290" y="505765"/>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1296237" y="1043189"/>
            <a:ext cx="3707204" cy="4546242"/>
          </a:xfrm>
        </p:spPr>
        <p:txBody>
          <a:bodyPr>
            <a:normAutofit/>
          </a:bodyPr>
          <a:lstStyle/>
          <a:p>
            <a:pPr>
              <a:lnSpc>
                <a:spcPct val="90000"/>
              </a:lnSpc>
            </a:pPr>
            <a:r>
              <a:rPr lang="fr-FR" sz="4100"/>
              <a:t>3. Ce que révèlent les tribunaux supérieurs dans le cadre du contentieux relatifs aux droits de la personne du système de santé</a:t>
            </a:r>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a:xfrm>
            <a:off x="5750418" y="1131077"/>
            <a:ext cx="5145346" cy="4546242"/>
          </a:xfrm>
        </p:spPr>
        <p:txBody>
          <a:bodyPr anchor="ctr">
            <a:normAutofit/>
          </a:bodyPr>
          <a:lstStyle/>
          <a:p>
            <a:pPr marL="457200" indent="-457200">
              <a:buFont typeface="Arial" panose="020B0604020202020204" pitchFamily="34" charset="0"/>
              <a:buChar char="•"/>
            </a:pPr>
            <a:r>
              <a:rPr lang="fr-FR" dirty="0"/>
              <a:t>Pistes d’analyse : </a:t>
            </a:r>
          </a:p>
          <a:p>
            <a:pPr marL="685800" lvl="1" indent="-457200"/>
            <a:r>
              <a:rPr lang="fr-FR" dirty="0"/>
              <a:t>Quelle posture des tribunaux face aux effets de la NGP qu’ils constatent sur le système de santé ??? </a:t>
            </a:r>
          </a:p>
          <a:p>
            <a:pPr marL="1005840" lvl="3" indent="-457200"/>
            <a:r>
              <a:rPr lang="fr-FR" dirty="0"/>
              <a:t>Observateurs </a:t>
            </a:r>
          </a:p>
          <a:p>
            <a:pPr marL="1005840" lvl="3" indent="-457200"/>
            <a:r>
              <a:rPr lang="fr-FR" dirty="0"/>
              <a:t>Témoins : passif ou actif</a:t>
            </a:r>
          </a:p>
          <a:p>
            <a:pPr marL="1005840" lvl="3" indent="-457200"/>
            <a:r>
              <a:rPr lang="fr-FR" dirty="0"/>
              <a:t>Lanceurs d’alerte « cri d’alarme » (M-C. Prémont, 2006)</a:t>
            </a:r>
          </a:p>
          <a:p>
            <a:pPr marL="1005840" lvl="3" indent="-457200"/>
            <a:r>
              <a:rPr lang="fr-FR" dirty="0"/>
              <a:t>Normalisateurs </a:t>
            </a:r>
          </a:p>
          <a:p>
            <a:pPr marL="1005840" lvl="3" indent="-457200"/>
            <a:r>
              <a:rPr lang="fr-FR" dirty="0"/>
              <a:t>Passeurs du système de gouvernance vers les droits de la personne </a:t>
            </a:r>
          </a:p>
          <a:p>
            <a:pPr lvl="3" indent="0">
              <a:buNone/>
            </a:pPr>
            <a:r>
              <a:rPr lang="fr-FR" dirty="0"/>
              <a:t>???</a:t>
            </a:r>
          </a:p>
          <a:p>
            <a:pPr marL="685800" lvl="1" indent="-457200"/>
            <a:endParaRPr lang="fr-FR" dirty="0"/>
          </a:p>
          <a:p>
            <a:endParaRPr lang="fr-FR" dirty="0"/>
          </a:p>
        </p:txBody>
      </p:sp>
      <p:sp>
        <p:nvSpPr>
          <p:cNvPr id="6" name="Freeform: Shape 11">
            <a:extLst>
              <a:ext uri="{FF2B5EF4-FFF2-40B4-BE49-F238E27FC236}">
                <a16:creationId xmlns:a16="http://schemas.microsoft.com/office/drawing/2014/main" id="{462A1995-1F16-43C8-8570-1ADCFA5C5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2900" y="544559"/>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52064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474318-9BA9-4C58-85CC-EAF141DDB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34EB69-0E9D-5AA9-A0BF-E29AB0AD0732}"/>
              </a:ext>
            </a:extLst>
          </p:cNvPr>
          <p:cNvSpPr>
            <a:spLocks noGrp="1"/>
          </p:cNvSpPr>
          <p:nvPr>
            <p:ph type="title"/>
          </p:nvPr>
        </p:nvSpPr>
        <p:spPr>
          <a:xfrm>
            <a:off x="722569" y="1594885"/>
            <a:ext cx="3556795" cy="3824702"/>
          </a:xfrm>
        </p:spPr>
        <p:txBody>
          <a:bodyPr>
            <a:normAutofit/>
          </a:bodyPr>
          <a:lstStyle/>
          <a:p>
            <a:pPr algn="ctr"/>
            <a:r>
              <a:rPr lang="fr-FR" dirty="0"/>
              <a:t>4. Les droits en tant que remparts différenciés ou courroie de transmission ?</a:t>
            </a:r>
          </a:p>
        </p:txBody>
      </p:sp>
      <p:sp>
        <p:nvSpPr>
          <p:cNvPr id="20" name="Freeform: Shape 19">
            <a:extLst>
              <a:ext uri="{FF2B5EF4-FFF2-40B4-BE49-F238E27FC236}">
                <a16:creationId xmlns:a16="http://schemas.microsoft.com/office/drawing/2014/main" id="{9F9F0D99-A2D7-4650-BA53-99550E8F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369837" y="-256824"/>
            <a:ext cx="5737892" cy="726247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20250">
                <a:moveTo>
                  <a:pt x="2161267" y="19141"/>
                </a:moveTo>
                <a:lnTo>
                  <a:pt x="304663" y="0"/>
                </a:lnTo>
                <a:cubicBezTo>
                  <a:pt x="185441" y="6633"/>
                  <a:pt x="30881" y="-9771"/>
                  <a:pt x="0" y="37181"/>
                </a:cubicBezTo>
                <a:lnTo>
                  <a:pt x="0" y="898385"/>
                </a:lnTo>
                <a:lnTo>
                  <a:pt x="4597" y="898385"/>
                </a:lnTo>
                <a:cubicBezTo>
                  <a:pt x="19426" y="1334169"/>
                  <a:pt x="64992" y="2676138"/>
                  <a:pt x="88972" y="3513087"/>
                </a:cubicBezTo>
                <a:cubicBezTo>
                  <a:pt x="105117" y="5620876"/>
                  <a:pt x="7283" y="5947660"/>
                  <a:pt x="148480" y="5920080"/>
                </a:cubicBezTo>
                <a:cubicBezTo>
                  <a:pt x="1104834" y="5907051"/>
                  <a:pt x="1937287" y="5946100"/>
                  <a:pt x="3319168" y="5922616"/>
                </a:cubicBezTo>
                <a:lnTo>
                  <a:pt x="4308929" y="5915956"/>
                </a:lnTo>
                <a:lnTo>
                  <a:pt x="5308288" y="5927049"/>
                </a:lnTo>
                <a:cubicBezTo>
                  <a:pt x="5547231" y="6067310"/>
                  <a:pt x="5496220" y="6087878"/>
                  <a:pt x="5707509" y="6220250"/>
                </a:cubicBezTo>
                <a:cubicBezTo>
                  <a:pt x="5841193" y="6118374"/>
                  <a:pt x="5945888" y="6035937"/>
                  <a:pt x="6071394" y="5906353"/>
                </a:cubicBezTo>
                <a:cubicBezTo>
                  <a:pt x="6158383" y="5903613"/>
                  <a:pt x="8737174" y="5907778"/>
                  <a:pt x="9098386" y="5900863"/>
                </a:cubicBezTo>
                <a:lnTo>
                  <a:pt x="10007288" y="5903738"/>
                </a:lnTo>
                <a:lnTo>
                  <a:pt x="10927227" y="5911605"/>
                </a:lnTo>
                <a:cubicBezTo>
                  <a:pt x="11284890" y="5901941"/>
                  <a:pt x="12058379" y="5954312"/>
                  <a:pt x="12085310" y="5910559"/>
                </a:cubicBezTo>
                <a:cubicBezTo>
                  <a:pt x="12123753" y="5705039"/>
                  <a:pt x="12050112" y="4396214"/>
                  <a:pt x="12063456" y="2610913"/>
                </a:cubicBezTo>
                <a:cubicBezTo>
                  <a:pt x="12111817" y="1529645"/>
                  <a:pt x="12159998" y="580957"/>
                  <a:pt x="12054104" y="165552"/>
                </a:cubicBezTo>
                <a:cubicBezTo>
                  <a:pt x="12029550" y="69231"/>
                  <a:pt x="11791558" y="116871"/>
                  <a:pt x="11486459" y="104329"/>
                </a:cubicBezTo>
                <a:cubicBezTo>
                  <a:pt x="11181360" y="91787"/>
                  <a:pt x="10644494" y="94975"/>
                  <a:pt x="10223511" y="90298"/>
                </a:cubicBezTo>
                <a:lnTo>
                  <a:pt x="7599878" y="65149"/>
                </a:lnTo>
                <a:lnTo>
                  <a:pt x="2161267" y="19141"/>
                </a:lnTo>
                <a:close/>
              </a:path>
            </a:pathLst>
          </a:custGeom>
          <a:solidFill>
            <a:schemeClr val="bg1"/>
          </a:solidFill>
          <a:ln w="19050"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ADBC609-A264-4706-8FCD-C3B072E7C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340343" y="-308116"/>
            <a:ext cx="5737890" cy="726247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20250">
                <a:moveTo>
                  <a:pt x="2161267" y="19141"/>
                </a:moveTo>
                <a:lnTo>
                  <a:pt x="304663" y="0"/>
                </a:lnTo>
                <a:cubicBezTo>
                  <a:pt x="185441" y="6633"/>
                  <a:pt x="30881" y="-9771"/>
                  <a:pt x="0" y="37181"/>
                </a:cubicBezTo>
                <a:lnTo>
                  <a:pt x="0" y="898385"/>
                </a:lnTo>
                <a:lnTo>
                  <a:pt x="4597" y="898385"/>
                </a:lnTo>
                <a:cubicBezTo>
                  <a:pt x="19426" y="1334169"/>
                  <a:pt x="64992" y="2676138"/>
                  <a:pt x="88972" y="3513087"/>
                </a:cubicBezTo>
                <a:cubicBezTo>
                  <a:pt x="105117" y="5620876"/>
                  <a:pt x="7283" y="5947660"/>
                  <a:pt x="148480" y="5920080"/>
                </a:cubicBezTo>
                <a:cubicBezTo>
                  <a:pt x="1104834" y="5907051"/>
                  <a:pt x="1937287" y="5946100"/>
                  <a:pt x="3319168" y="5922616"/>
                </a:cubicBezTo>
                <a:lnTo>
                  <a:pt x="4308929" y="5915956"/>
                </a:lnTo>
                <a:lnTo>
                  <a:pt x="5308288" y="5927049"/>
                </a:lnTo>
                <a:cubicBezTo>
                  <a:pt x="5547231" y="6067310"/>
                  <a:pt x="5496220" y="6087878"/>
                  <a:pt x="5707509" y="6220250"/>
                </a:cubicBezTo>
                <a:cubicBezTo>
                  <a:pt x="5841193" y="6118374"/>
                  <a:pt x="5945888" y="6035937"/>
                  <a:pt x="6071394" y="5906353"/>
                </a:cubicBezTo>
                <a:cubicBezTo>
                  <a:pt x="6158383" y="5903613"/>
                  <a:pt x="8737174" y="5907778"/>
                  <a:pt x="9098386" y="5900863"/>
                </a:cubicBezTo>
                <a:lnTo>
                  <a:pt x="10007288" y="5903738"/>
                </a:lnTo>
                <a:lnTo>
                  <a:pt x="10927227" y="5911605"/>
                </a:lnTo>
                <a:cubicBezTo>
                  <a:pt x="11284890" y="5901941"/>
                  <a:pt x="12058379" y="5954312"/>
                  <a:pt x="12085310" y="5910559"/>
                </a:cubicBezTo>
                <a:cubicBezTo>
                  <a:pt x="12123753" y="5705039"/>
                  <a:pt x="12050112" y="4396214"/>
                  <a:pt x="12063456" y="2610913"/>
                </a:cubicBezTo>
                <a:cubicBezTo>
                  <a:pt x="12111817" y="1529645"/>
                  <a:pt x="12159998" y="580957"/>
                  <a:pt x="12054104" y="165552"/>
                </a:cubicBezTo>
                <a:cubicBezTo>
                  <a:pt x="12029550" y="69231"/>
                  <a:pt x="11791558" y="116871"/>
                  <a:pt x="11486459" y="104329"/>
                </a:cubicBezTo>
                <a:cubicBezTo>
                  <a:pt x="11181360" y="91787"/>
                  <a:pt x="10644494" y="94975"/>
                  <a:pt x="10223511" y="90298"/>
                </a:cubicBezTo>
                <a:lnTo>
                  <a:pt x="7599878" y="65149"/>
                </a:lnTo>
                <a:lnTo>
                  <a:pt x="2161267" y="19141"/>
                </a:lnTo>
                <a:close/>
              </a:path>
            </a:pathLst>
          </a:custGeom>
          <a:noFill/>
          <a:ln w="19050" cap="flat">
            <a:solidFill>
              <a:schemeClr val="tx1"/>
            </a:solidFill>
            <a:prstDash val="solid"/>
            <a:miter/>
          </a:ln>
        </p:spPr>
        <p:txBody>
          <a:bodyPr wrap="square" rtlCol="0" anchor="ctr">
            <a:noAutofit/>
          </a:bodyPr>
          <a:lstStyle/>
          <a:p>
            <a:endParaRPr lang="en-US"/>
          </a:p>
        </p:txBody>
      </p:sp>
      <p:graphicFrame>
        <p:nvGraphicFramePr>
          <p:cNvPr id="14" name="Espace réservé du contenu 2">
            <a:extLst>
              <a:ext uri="{FF2B5EF4-FFF2-40B4-BE49-F238E27FC236}">
                <a16:creationId xmlns:a16="http://schemas.microsoft.com/office/drawing/2014/main" id="{2AAB8DB4-3E30-D9D1-5736-A11EA0F34E0B}"/>
              </a:ext>
            </a:extLst>
          </p:cNvPr>
          <p:cNvGraphicFramePr>
            <a:graphicFrameLocks noGrp="1"/>
          </p:cNvGraphicFramePr>
          <p:nvPr>
            <p:ph idx="1"/>
            <p:extLst>
              <p:ext uri="{D42A27DB-BD31-4B8C-83A1-F6EECF244321}">
                <p14:modId xmlns:p14="http://schemas.microsoft.com/office/powerpoint/2010/main" val="3887657672"/>
              </p:ext>
            </p:extLst>
          </p:nvPr>
        </p:nvGraphicFramePr>
        <p:xfrm>
          <a:off x="5462177" y="866273"/>
          <a:ext cx="5943760" cy="519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11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34EB69-0E9D-5AA9-A0BF-E29AB0AD0732}"/>
              </a:ext>
            </a:extLst>
          </p:cNvPr>
          <p:cNvSpPr>
            <a:spLocks noGrp="1"/>
          </p:cNvSpPr>
          <p:nvPr>
            <p:ph type="title"/>
          </p:nvPr>
        </p:nvSpPr>
        <p:spPr>
          <a:xfrm>
            <a:off x="884904" y="974869"/>
            <a:ext cx="3790042" cy="4908263"/>
          </a:xfrm>
        </p:spPr>
        <p:txBody>
          <a:bodyPr>
            <a:normAutofit/>
          </a:bodyPr>
          <a:lstStyle/>
          <a:p>
            <a:pPr algn="ctr"/>
            <a:r>
              <a:rPr lang="fr-FR" dirty="0"/>
              <a:t>4. Les droits en tant que remparts différenciés ou courroie de transmission ?</a:t>
            </a:r>
          </a:p>
        </p:txBody>
      </p:sp>
      <p:graphicFrame>
        <p:nvGraphicFramePr>
          <p:cNvPr id="25" name="Espace réservé du contenu 2">
            <a:extLst>
              <a:ext uri="{FF2B5EF4-FFF2-40B4-BE49-F238E27FC236}">
                <a16:creationId xmlns:a16="http://schemas.microsoft.com/office/drawing/2014/main" id="{A31146E2-40ED-32EA-4347-667D1527983F}"/>
              </a:ext>
            </a:extLst>
          </p:cNvPr>
          <p:cNvGraphicFramePr>
            <a:graphicFrameLocks noGrp="1"/>
          </p:cNvGraphicFramePr>
          <p:nvPr>
            <p:ph idx="1"/>
            <p:extLst>
              <p:ext uri="{D42A27DB-BD31-4B8C-83A1-F6EECF244321}">
                <p14:modId xmlns:p14="http://schemas.microsoft.com/office/powerpoint/2010/main" val="3970321698"/>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79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753AB3-5C40-4FBB-AD51-F3611E60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987EAF-F491-43B5-AE03-AECA2EAD9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48290" y="505765"/>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re 1">
            <a:extLst>
              <a:ext uri="{FF2B5EF4-FFF2-40B4-BE49-F238E27FC236}">
                <a16:creationId xmlns:a16="http://schemas.microsoft.com/office/drawing/2014/main" id="{3034EB69-0E9D-5AA9-A0BF-E29AB0AD0732}"/>
              </a:ext>
            </a:extLst>
          </p:cNvPr>
          <p:cNvSpPr>
            <a:spLocks noGrp="1"/>
          </p:cNvSpPr>
          <p:nvPr>
            <p:ph type="title"/>
          </p:nvPr>
        </p:nvSpPr>
        <p:spPr>
          <a:xfrm>
            <a:off x="1296237" y="1043189"/>
            <a:ext cx="3707204" cy="4546242"/>
          </a:xfrm>
        </p:spPr>
        <p:txBody>
          <a:bodyPr>
            <a:normAutofit/>
          </a:bodyPr>
          <a:lstStyle/>
          <a:p>
            <a:r>
              <a:rPr lang="fr-FR"/>
              <a:t>CONCLUSION</a:t>
            </a:r>
            <a:endParaRPr lang="fr-FR" dirty="0"/>
          </a:p>
        </p:txBody>
      </p:sp>
      <p:sp>
        <p:nvSpPr>
          <p:cNvPr id="3" name="Espace réservé du contenu 2">
            <a:extLst>
              <a:ext uri="{FF2B5EF4-FFF2-40B4-BE49-F238E27FC236}">
                <a16:creationId xmlns:a16="http://schemas.microsoft.com/office/drawing/2014/main" id="{A341EC27-BA01-03DA-7F6D-FED0A7A025FC}"/>
              </a:ext>
            </a:extLst>
          </p:cNvPr>
          <p:cNvSpPr>
            <a:spLocks noGrp="1"/>
          </p:cNvSpPr>
          <p:nvPr>
            <p:ph idx="1"/>
          </p:nvPr>
        </p:nvSpPr>
        <p:spPr>
          <a:xfrm>
            <a:off x="5750418" y="1131077"/>
            <a:ext cx="5145346" cy="4546242"/>
          </a:xfrm>
        </p:spPr>
        <p:txBody>
          <a:bodyPr anchor="ctr">
            <a:normAutofit/>
          </a:bodyPr>
          <a:lstStyle/>
          <a:p>
            <a:pPr marL="457200" indent="-457200">
              <a:buFont typeface="Arial" panose="020B0604020202020204" pitchFamily="34" charset="0"/>
              <a:buChar char="•"/>
            </a:pPr>
            <a:r>
              <a:rPr lang="fr-FR" dirty="0"/>
              <a:t>À creuser :</a:t>
            </a:r>
          </a:p>
          <a:p>
            <a:pPr marL="685800" lvl="1" indent="-457200"/>
            <a:r>
              <a:rPr lang="fr-FR" dirty="0"/>
              <a:t>Rendre visible la NGP pour les droits de la personne</a:t>
            </a:r>
          </a:p>
          <a:p>
            <a:pPr marL="685800" lvl="1" indent="-457200"/>
            <a:r>
              <a:rPr lang="fr-FR" dirty="0"/>
              <a:t>La NGP : </a:t>
            </a:r>
            <a:r>
              <a:rPr lang="fr-FR" dirty="0" err="1"/>
              <a:t>sesame</a:t>
            </a:r>
            <a:r>
              <a:rPr lang="fr-FR" dirty="0"/>
              <a:t> ouvre-toi ?</a:t>
            </a:r>
          </a:p>
          <a:p>
            <a:pPr marL="1005840" lvl="3" indent="-457200"/>
            <a:r>
              <a:rPr lang="fr-FR" dirty="0"/>
              <a:t>Concevoir l’inaction par l’intervention de l’État </a:t>
            </a:r>
          </a:p>
        </p:txBody>
      </p:sp>
      <p:sp>
        <p:nvSpPr>
          <p:cNvPr id="12" name="Freeform: Shape 11">
            <a:extLst>
              <a:ext uri="{FF2B5EF4-FFF2-40B4-BE49-F238E27FC236}">
                <a16:creationId xmlns:a16="http://schemas.microsoft.com/office/drawing/2014/main" id="{462A1995-1F16-43C8-8570-1ADCFA5C5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2900" y="544559"/>
            <a:ext cx="11011431" cy="600696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1242"/>
              <a:gd name="connsiteY0" fmla="*/ 39610 h 6402571"/>
              <a:gd name="connsiteX1" fmla="*/ 304663 w 11601242"/>
              <a:gd name="connsiteY1" fmla="*/ 50371 h 6402571"/>
              <a:gd name="connsiteX2" fmla="*/ 0 w 11601242"/>
              <a:gd name="connsiteY2" fmla="*/ 87552 h 6402571"/>
              <a:gd name="connsiteX3" fmla="*/ 0 w 11601242"/>
              <a:gd name="connsiteY3" fmla="*/ 948756 h 6402571"/>
              <a:gd name="connsiteX4" fmla="*/ 4597 w 11601242"/>
              <a:gd name="connsiteY4" fmla="*/ 948756 h 6402571"/>
              <a:gd name="connsiteX5" fmla="*/ 8568 w 11601242"/>
              <a:gd name="connsiteY5" fmla="*/ 1128518 h 6402571"/>
              <a:gd name="connsiteX6" fmla="*/ 88972 w 11601242"/>
              <a:gd name="connsiteY6" fmla="*/ 3563458 h 6402571"/>
              <a:gd name="connsiteX7" fmla="*/ 148480 w 11601242"/>
              <a:gd name="connsiteY7" fmla="*/ 5970451 h 6402571"/>
              <a:gd name="connsiteX8" fmla="*/ 5623915 w 11601242"/>
              <a:gd name="connsiteY8" fmla="*/ 5986674 h 6402571"/>
              <a:gd name="connsiteX9" fmla="*/ 8143603 w 11601242"/>
              <a:gd name="connsiteY9" fmla="*/ 5952640 h 6402571"/>
              <a:gd name="connsiteX10" fmla="*/ 8168400 w 11601242"/>
              <a:gd name="connsiteY10" fmla="*/ 5953783 h 6402571"/>
              <a:gd name="connsiteX11" fmla="*/ 8334742 w 11601242"/>
              <a:gd name="connsiteY11" fmla="*/ 5952364 h 6402571"/>
              <a:gd name="connsiteX12" fmla="*/ 8343333 w 11601242"/>
              <a:gd name="connsiteY12" fmla="*/ 6402571 h 6402571"/>
              <a:gd name="connsiteX13" fmla="*/ 8951337 w 11601242"/>
              <a:gd name="connsiteY13" fmla="*/ 5952489 h 6402571"/>
              <a:gd name="connsiteX14" fmla="*/ 9710371 w 11601242"/>
              <a:gd name="connsiteY14" fmla="*/ 5951234 h 6402571"/>
              <a:gd name="connsiteX15" fmla="*/ 9804791 w 11601242"/>
              <a:gd name="connsiteY15" fmla="*/ 5947930 h 6402571"/>
              <a:gd name="connsiteX16" fmla="*/ 9863784 w 11601242"/>
              <a:gd name="connsiteY16" fmla="*/ 5948725 h 6402571"/>
              <a:gd name="connsiteX17" fmla="*/ 10007288 w 11601242"/>
              <a:gd name="connsiteY17" fmla="*/ 5954109 h 6402571"/>
              <a:gd name="connsiteX18" fmla="*/ 10927227 w 11601242"/>
              <a:gd name="connsiteY18" fmla="*/ 5961976 h 6402571"/>
              <a:gd name="connsiteX19" fmla="*/ 11562333 w 11601242"/>
              <a:gd name="connsiteY19" fmla="*/ 5945695 h 6402571"/>
              <a:gd name="connsiteX20" fmla="*/ 11571244 w 11601242"/>
              <a:gd name="connsiteY20" fmla="*/ 2661284 h 6402571"/>
              <a:gd name="connsiteX21" fmla="*/ 11561892 w 11601242"/>
              <a:gd name="connsiteY21" fmla="*/ 215923 h 6402571"/>
              <a:gd name="connsiteX22" fmla="*/ 11316429 w 11601242"/>
              <a:gd name="connsiteY22" fmla="*/ 110142 h 6402571"/>
              <a:gd name="connsiteX23" fmla="*/ 10689999 w 11601242"/>
              <a:gd name="connsiteY23" fmla="*/ 110201 h 6402571"/>
              <a:gd name="connsiteX24" fmla="*/ 7599878 w 11601242"/>
              <a:gd name="connsiteY24" fmla="*/ 115520 h 6402571"/>
              <a:gd name="connsiteX25" fmla="*/ 1892744 w 11601242"/>
              <a:gd name="connsiteY25" fmla="*/ 39610 h 640257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43603 w 11600084"/>
              <a:gd name="connsiteY9" fmla="*/ 5913030 h 6362961"/>
              <a:gd name="connsiteX10" fmla="*/ 8168400 w 11600084"/>
              <a:gd name="connsiteY10" fmla="*/ 5914173 h 6362961"/>
              <a:gd name="connsiteX11" fmla="*/ 8334742 w 11600084"/>
              <a:gd name="connsiteY11" fmla="*/ 5912754 h 6362961"/>
              <a:gd name="connsiteX12" fmla="*/ 8343333 w 11600084"/>
              <a:gd name="connsiteY12" fmla="*/ 6362961 h 6362961"/>
              <a:gd name="connsiteX13" fmla="*/ 8951337 w 11600084"/>
              <a:gd name="connsiteY13" fmla="*/ 5912879 h 6362961"/>
              <a:gd name="connsiteX14" fmla="*/ 9710371 w 11600084"/>
              <a:gd name="connsiteY14" fmla="*/ 5911624 h 6362961"/>
              <a:gd name="connsiteX15" fmla="*/ 9804791 w 11600084"/>
              <a:gd name="connsiteY15" fmla="*/ 5908320 h 6362961"/>
              <a:gd name="connsiteX16" fmla="*/ 9863784 w 11600084"/>
              <a:gd name="connsiteY16" fmla="*/ 5909115 h 6362961"/>
              <a:gd name="connsiteX17" fmla="*/ 10007288 w 11600084"/>
              <a:gd name="connsiteY17" fmla="*/ 5914499 h 6362961"/>
              <a:gd name="connsiteX18" fmla="*/ 10927227 w 11600084"/>
              <a:gd name="connsiteY18" fmla="*/ 5922366 h 6362961"/>
              <a:gd name="connsiteX19" fmla="*/ 11562333 w 11600084"/>
              <a:gd name="connsiteY19" fmla="*/ 5906085 h 6362961"/>
              <a:gd name="connsiteX20" fmla="*/ 11571244 w 11600084"/>
              <a:gd name="connsiteY20" fmla="*/ 2621674 h 6362961"/>
              <a:gd name="connsiteX21" fmla="*/ 11561892 w 11600084"/>
              <a:gd name="connsiteY21" fmla="*/ 176313 h 6362961"/>
              <a:gd name="connsiteX22" fmla="*/ 11316429 w 11600084"/>
              <a:gd name="connsiteY22" fmla="*/ 70532 h 6362961"/>
              <a:gd name="connsiteX23" fmla="*/ 10689999 w 11600084"/>
              <a:gd name="connsiteY23" fmla="*/ 70591 h 6362961"/>
              <a:gd name="connsiteX24" fmla="*/ 7599878 w 11600084"/>
              <a:gd name="connsiteY24" fmla="*/ 75910 h 6362961"/>
              <a:gd name="connsiteX25" fmla="*/ 1892744 w 11600084"/>
              <a:gd name="connsiteY25"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04791 w 11600084"/>
              <a:gd name="connsiteY14" fmla="*/ 5908320 h 6362961"/>
              <a:gd name="connsiteX15" fmla="*/ 9863784 w 11600084"/>
              <a:gd name="connsiteY15" fmla="*/ 5909115 h 6362961"/>
              <a:gd name="connsiteX16" fmla="*/ 10007288 w 11600084"/>
              <a:gd name="connsiteY16" fmla="*/ 5914499 h 6362961"/>
              <a:gd name="connsiteX17" fmla="*/ 10927227 w 11600084"/>
              <a:gd name="connsiteY17" fmla="*/ 5922366 h 6362961"/>
              <a:gd name="connsiteX18" fmla="*/ 11562333 w 11600084"/>
              <a:gd name="connsiteY18" fmla="*/ 5906085 h 6362961"/>
              <a:gd name="connsiteX19" fmla="*/ 11571244 w 11600084"/>
              <a:gd name="connsiteY19" fmla="*/ 2621674 h 6362961"/>
              <a:gd name="connsiteX20" fmla="*/ 11561892 w 11600084"/>
              <a:gd name="connsiteY20" fmla="*/ 176313 h 6362961"/>
              <a:gd name="connsiteX21" fmla="*/ 11316429 w 11600084"/>
              <a:gd name="connsiteY21" fmla="*/ 70532 h 6362961"/>
              <a:gd name="connsiteX22" fmla="*/ 10689999 w 11600084"/>
              <a:gd name="connsiteY22" fmla="*/ 70591 h 6362961"/>
              <a:gd name="connsiteX23" fmla="*/ 7599878 w 11600084"/>
              <a:gd name="connsiteY23" fmla="*/ 75910 h 6362961"/>
              <a:gd name="connsiteX24" fmla="*/ 1892744 w 11600084"/>
              <a:gd name="connsiteY24"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9863784 w 11600084"/>
              <a:gd name="connsiteY14" fmla="*/ 5909115 h 6362961"/>
              <a:gd name="connsiteX15" fmla="*/ 10007288 w 11600084"/>
              <a:gd name="connsiteY15" fmla="*/ 5914499 h 6362961"/>
              <a:gd name="connsiteX16" fmla="*/ 10927227 w 11600084"/>
              <a:gd name="connsiteY16" fmla="*/ 5922366 h 6362961"/>
              <a:gd name="connsiteX17" fmla="*/ 11562333 w 11600084"/>
              <a:gd name="connsiteY17" fmla="*/ 5906085 h 6362961"/>
              <a:gd name="connsiteX18" fmla="*/ 11571244 w 11600084"/>
              <a:gd name="connsiteY18" fmla="*/ 2621674 h 6362961"/>
              <a:gd name="connsiteX19" fmla="*/ 11561892 w 11600084"/>
              <a:gd name="connsiteY19" fmla="*/ 176313 h 6362961"/>
              <a:gd name="connsiteX20" fmla="*/ 11316429 w 11600084"/>
              <a:gd name="connsiteY20" fmla="*/ 70532 h 6362961"/>
              <a:gd name="connsiteX21" fmla="*/ 10689999 w 11600084"/>
              <a:gd name="connsiteY21" fmla="*/ 70591 h 6362961"/>
              <a:gd name="connsiteX22" fmla="*/ 7599878 w 11600084"/>
              <a:gd name="connsiteY22" fmla="*/ 75910 h 6362961"/>
              <a:gd name="connsiteX23" fmla="*/ 1892744 w 11600084"/>
              <a:gd name="connsiteY23"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 name="connsiteX0" fmla="*/ 1892744 w 11600084"/>
              <a:gd name="connsiteY0" fmla="*/ 0 h 6362961"/>
              <a:gd name="connsiteX1" fmla="*/ 304663 w 11600084"/>
              <a:gd name="connsiteY1" fmla="*/ 10761 h 6362961"/>
              <a:gd name="connsiteX2" fmla="*/ 0 w 11600084"/>
              <a:gd name="connsiteY2" fmla="*/ 47942 h 6362961"/>
              <a:gd name="connsiteX3" fmla="*/ 0 w 11600084"/>
              <a:gd name="connsiteY3" fmla="*/ 909146 h 6362961"/>
              <a:gd name="connsiteX4" fmla="*/ 4597 w 11600084"/>
              <a:gd name="connsiteY4" fmla="*/ 909146 h 6362961"/>
              <a:gd name="connsiteX5" fmla="*/ 8568 w 11600084"/>
              <a:gd name="connsiteY5" fmla="*/ 1088908 h 6362961"/>
              <a:gd name="connsiteX6" fmla="*/ 88972 w 11600084"/>
              <a:gd name="connsiteY6" fmla="*/ 3523848 h 6362961"/>
              <a:gd name="connsiteX7" fmla="*/ 148480 w 11600084"/>
              <a:gd name="connsiteY7" fmla="*/ 5930841 h 6362961"/>
              <a:gd name="connsiteX8" fmla="*/ 5623915 w 11600084"/>
              <a:gd name="connsiteY8" fmla="*/ 5947064 h 6362961"/>
              <a:gd name="connsiteX9" fmla="*/ 8168400 w 11600084"/>
              <a:gd name="connsiteY9" fmla="*/ 5914173 h 6362961"/>
              <a:gd name="connsiteX10" fmla="*/ 8334742 w 11600084"/>
              <a:gd name="connsiteY10" fmla="*/ 5912754 h 6362961"/>
              <a:gd name="connsiteX11" fmla="*/ 8343333 w 11600084"/>
              <a:gd name="connsiteY11" fmla="*/ 6362961 h 6362961"/>
              <a:gd name="connsiteX12" fmla="*/ 8951337 w 11600084"/>
              <a:gd name="connsiteY12" fmla="*/ 5912879 h 6362961"/>
              <a:gd name="connsiteX13" fmla="*/ 9710371 w 11600084"/>
              <a:gd name="connsiteY13" fmla="*/ 5911624 h 6362961"/>
              <a:gd name="connsiteX14" fmla="*/ 10007288 w 11600084"/>
              <a:gd name="connsiteY14" fmla="*/ 5914499 h 6362961"/>
              <a:gd name="connsiteX15" fmla="*/ 10927227 w 11600084"/>
              <a:gd name="connsiteY15" fmla="*/ 5922366 h 6362961"/>
              <a:gd name="connsiteX16" fmla="*/ 11562333 w 11600084"/>
              <a:gd name="connsiteY16" fmla="*/ 5906085 h 6362961"/>
              <a:gd name="connsiteX17" fmla="*/ 11571244 w 11600084"/>
              <a:gd name="connsiteY17" fmla="*/ 2621674 h 6362961"/>
              <a:gd name="connsiteX18" fmla="*/ 11561892 w 11600084"/>
              <a:gd name="connsiteY18" fmla="*/ 176313 h 6362961"/>
              <a:gd name="connsiteX19" fmla="*/ 11316429 w 11600084"/>
              <a:gd name="connsiteY19" fmla="*/ 70532 h 6362961"/>
              <a:gd name="connsiteX20" fmla="*/ 10689999 w 11600084"/>
              <a:gd name="connsiteY20" fmla="*/ 70591 h 6362961"/>
              <a:gd name="connsiteX21" fmla="*/ 7599878 w 11600084"/>
              <a:gd name="connsiteY21" fmla="*/ 75910 h 6362961"/>
              <a:gd name="connsiteX22" fmla="*/ 1892744 w 11600084"/>
              <a:gd name="connsiteY22" fmla="*/ 0 h 636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0084" h="6362961">
                <a:moveTo>
                  <a:pt x="1892744" y="0"/>
                </a:moveTo>
                <a:lnTo>
                  <a:pt x="304663" y="10761"/>
                </a:lnTo>
                <a:cubicBezTo>
                  <a:pt x="185441" y="17394"/>
                  <a:pt x="30881" y="990"/>
                  <a:pt x="0" y="47942"/>
                </a:cubicBezTo>
                <a:lnTo>
                  <a:pt x="0" y="909146"/>
                </a:lnTo>
                <a:lnTo>
                  <a:pt x="4597" y="909146"/>
                </a:lnTo>
                <a:cubicBezTo>
                  <a:pt x="5920" y="969067"/>
                  <a:pt x="7244" y="1028987"/>
                  <a:pt x="8568" y="1088908"/>
                </a:cubicBezTo>
                <a:cubicBezTo>
                  <a:pt x="28705" y="1889604"/>
                  <a:pt x="78164" y="2981189"/>
                  <a:pt x="88972" y="3523848"/>
                </a:cubicBezTo>
                <a:cubicBezTo>
                  <a:pt x="105117" y="5631637"/>
                  <a:pt x="7283" y="5958421"/>
                  <a:pt x="148480" y="5930841"/>
                </a:cubicBezTo>
                <a:cubicBezTo>
                  <a:pt x="2322134" y="5992566"/>
                  <a:pt x="4009314" y="5978024"/>
                  <a:pt x="5623915" y="5947064"/>
                </a:cubicBezTo>
                <a:lnTo>
                  <a:pt x="8168400" y="5914173"/>
                </a:lnTo>
                <a:lnTo>
                  <a:pt x="8334742" y="5912754"/>
                </a:lnTo>
                <a:cubicBezTo>
                  <a:pt x="8334742" y="5912754"/>
                  <a:pt x="8388439" y="6102892"/>
                  <a:pt x="8343333" y="6362961"/>
                </a:cubicBezTo>
                <a:cubicBezTo>
                  <a:pt x="8485400" y="6298448"/>
                  <a:pt x="8852227" y="6052994"/>
                  <a:pt x="8951337" y="5912879"/>
                </a:cubicBezTo>
                <a:cubicBezTo>
                  <a:pt x="9038326" y="5910139"/>
                  <a:pt x="9349159" y="5918539"/>
                  <a:pt x="9710371" y="5911624"/>
                </a:cubicBezTo>
                <a:lnTo>
                  <a:pt x="10007288" y="5914499"/>
                </a:lnTo>
                <a:lnTo>
                  <a:pt x="10927227" y="5922366"/>
                </a:lnTo>
                <a:cubicBezTo>
                  <a:pt x="11184288" y="5912702"/>
                  <a:pt x="11322659" y="5932366"/>
                  <a:pt x="11562333" y="5906085"/>
                </a:cubicBezTo>
                <a:cubicBezTo>
                  <a:pt x="11600776" y="5700565"/>
                  <a:pt x="11557900" y="4406975"/>
                  <a:pt x="11571244" y="2621674"/>
                </a:cubicBezTo>
                <a:cubicBezTo>
                  <a:pt x="11619605" y="1540406"/>
                  <a:pt x="11600677" y="601855"/>
                  <a:pt x="11561892" y="176313"/>
                </a:cubicBezTo>
                <a:cubicBezTo>
                  <a:pt x="11546315" y="5406"/>
                  <a:pt x="11461744" y="88152"/>
                  <a:pt x="11316429" y="70532"/>
                </a:cubicBezTo>
                <a:cubicBezTo>
                  <a:pt x="11171114" y="52912"/>
                  <a:pt x="10890051" y="86510"/>
                  <a:pt x="10689999" y="70591"/>
                </a:cubicBezTo>
                <a:lnTo>
                  <a:pt x="7599878" y="75910"/>
                </a:lnTo>
                <a:lnTo>
                  <a:pt x="1892744"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86625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4" name="Rectangle 13">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75159" y="595085"/>
            <a:ext cx="5457988" cy="562473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1C4CFC6-2F63-4E68-9251-489E1A06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338566" y="472814"/>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re 1">
            <a:extLst>
              <a:ext uri="{FF2B5EF4-FFF2-40B4-BE49-F238E27FC236}">
                <a16:creationId xmlns:a16="http://schemas.microsoft.com/office/drawing/2014/main" id="{858D578C-E061-D758-5645-74B8F63DDCD1}"/>
              </a:ext>
            </a:extLst>
          </p:cNvPr>
          <p:cNvSpPr>
            <a:spLocks noGrp="1"/>
          </p:cNvSpPr>
          <p:nvPr>
            <p:ph type="title"/>
          </p:nvPr>
        </p:nvSpPr>
        <p:spPr>
          <a:xfrm>
            <a:off x="1460488" y="1784211"/>
            <a:ext cx="4035135" cy="2590413"/>
          </a:xfrm>
        </p:spPr>
        <p:txBody>
          <a:bodyPr vert="horz" lIns="91440" tIns="45720" rIns="91440" bIns="45720" rtlCol="0" anchor="ctr">
            <a:normAutofit/>
          </a:bodyPr>
          <a:lstStyle/>
          <a:p>
            <a:pPr algn="ctr"/>
            <a:r>
              <a:rPr lang="en-US"/>
              <a:t>MERCI !!!</a:t>
            </a:r>
          </a:p>
        </p:txBody>
      </p:sp>
      <p:sp>
        <p:nvSpPr>
          <p:cNvPr id="3" name="Espace réservé du contenu 2">
            <a:extLst>
              <a:ext uri="{FF2B5EF4-FFF2-40B4-BE49-F238E27FC236}">
                <a16:creationId xmlns:a16="http://schemas.microsoft.com/office/drawing/2014/main" id="{F6EB5967-B708-CEB6-11B4-8D545A6FBAEA}"/>
              </a:ext>
            </a:extLst>
          </p:cNvPr>
          <p:cNvSpPr>
            <a:spLocks noGrp="1"/>
          </p:cNvSpPr>
          <p:nvPr>
            <p:ph idx="1"/>
          </p:nvPr>
        </p:nvSpPr>
        <p:spPr>
          <a:xfrm>
            <a:off x="661983" y="5401185"/>
            <a:ext cx="4991881" cy="800010"/>
          </a:xfrm>
        </p:spPr>
        <p:txBody>
          <a:bodyPr vert="horz" lIns="91440" tIns="45720" rIns="91440" bIns="45720" rtlCol="0" anchor="ctr">
            <a:normAutofit fontScale="55000" lnSpcReduction="20000"/>
          </a:bodyPr>
          <a:lstStyle/>
          <a:p>
            <a:pPr algn="ctr"/>
            <a:r>
              <a:rPr lang="en-US" dirty="0">
                <a:hlinkClick r:id="rId2"/>
              </a:rPr>
              <a:t>Christine.vezina@fd.ulaval.ca</a:t>
            </a:r>
            <a:endParaRPr lang="en-US" dirty="0"/>
          </a:p>
          <a:p>
            <a:r>
              <a:rPr lang="fr-FR" dirty="0">
                <a:hlinkClick r:id="rId3"/>
              </a:rPr>
              <a:t>https://www.fd.ulaval.ca/notre-faculte/repertoire-du-personnel/christine-vezina</a:t>
            </a:r>
            <a:endParaRPr lang="fr-FR" dirty="0"/>
          </a:p>
          <a:p>
            <a:pPr algn="ctr"/>
            <a:endParaRPr lang="en-US" dirty="0"/>
          </a:p>
        </p:txBody>
      </p:sp>
      <p:sp>
        <p:nvSpPr>
          <p:cNvPr id="20" name="Freeform: Shape 19">
            <a:extLst>
              <a:ext uri="{FF2B5EF4-FFF2-40B4-BE49-F238E27FC236}">
                <a16:creationId xmlns:a16="http://schemas.microsoft.com/office/drawing/2014/main" id="{444C5789-1895-49EE-863C-2BAB9693E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263107" y="401221"/>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pic>
        <p:nvPicPr>
          <p:cNvPr id="7" name="Graphic 6" descr="Adresse de courrier">
            <a:extLst>
              <a:ext uri="{FF2B5EF4-FFF2-40B4-BE49-F238E27FC236}">
                <a16:creationId xmlns:a16="http://schemas.microsoft.com/office/drawing/2014/main" id="{DF3C094C-7B71-1E56-0759-B2EB5FE9D6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6399" y="941377"/>
            <a:ext cx="4903863" cy="4903863"/>
          </a:xfrm>
          <a:prstGeom prst="rect">
            <a:avLst/>
          </a:prstGeom>
        </p:spPr>
      </p:pic>
      <p:pic>
        <p:nvPicPr>
          <p:cNvPr id="5" name="Picture 2" descr="Communauté de recherche-action sur les droits économiques et sociaux">
            <a:extLst>
              <a:ext uri="{FF2B5EF4-FFF2-40B4-BE49-F238E27FC236}">
                <a16:creationId xmlns:a16="http://schemas.microsoft.com/office/drawing/2014/main" id="{6AF894A3-7511-306D-FA6B-AF39687EB7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567" y="62341"/>
            <a:ext cx="3715466" cy="80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4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p:txBody>
          <a:bodyPr>
            <a:normAutofit/>
          </a:bodyPr>
          <a:lstStyle/>
          <a:p>
            <a:r>
              <a:rPr lang="fr-FR" dirty="0"/>
              <a:t>1. Introduction</a:t>
            </a:r>
          </a:p>
          <a:p>
            <a:r>
              <a:rPr lang="fr-FR" dirty="0"/>
              <a:t>2. Méthodologie</a:t>
            </a:r>
          </a:p>
          <a:p>
            <a:r>
              <a:rPr lang="fr-FR" dirty="0"/>
              <a:t>3. Ce que révèlent les tribunaux supérieurs dans le cadre du contentieux relatifs aux droits de la personne du système de santé</a:t>
            </a:r>
          </a:p>
          <a:p>
            <a:r>
              <a:rPr lang="fr-FR" dirty="0"/>
              <a:t>4. Les droits en tant que remparts différenciés ou courroie de transmission ?</a:t>
            </a:r>
          </a:p>
          <a:p>
            <a:r>
              <a:rPr lang="fr-FR" dirty="0"/>
              <a:t>5. Conclusion</a:t>
            </a:r>
          </a:p>
          <a:p>
            <a:endParaRPr lang="fr-FR" dirty="0"/>
          </a:p>
          <a:p>
            <a:endParaRPr lang="fr-FR" dirty="0"/>
          </a:p>
        </p:txBody>
      </p:sp>
    </p:spTree>
    <p:extLst>
      <p:ext uri="{BB962C8B-B14F-4D97-AF65-F5344CB8AC3E}">
        <p14:creationId xmlns:p14="http://schemas.microsoft.com/office/powerpoint/2010/main" val="141100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95E2AC-53C4-48AB-A681-BAF4A9F98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1A9CD8-5D8E-48DD-B6AE-196C15A21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E6C09D20-22C9-542E-112B-0076D30AA784}"/>
              </a:ext>
            </a:extLst>
          </p:cNvPr>
          <p:cNvSpPr>
            <a:spLocks noGrp="1"/>
          </p:cNvSpPr>
          <p:nvPr>
            <p:ph type="title"/>
          </p:nvPr>
        </p:nvSpPr>
        <p:spPr>
          <a:xfrm>
            <a:off x="1057469" y="1181878"/>
            <a:ext cx="3844213" cy="2985795"/>
          </a:xfrm>
        </p:spPr>
        <p:txBody>
          <a:bodyPr>
            <a:normAutofit/>
          </a:bodyPr>
          <a:lstStyle/>
          <a:p>
            <a:pPr algn="ctr"/>
            <a:r>
              <a:rPr lang="fr-FR" dirty="0"/>
              <a:t>1. Introduction</a:t>
            </a:r>
          </a:p>
        </p:txBody>
      </p:sp>
      <p:sp>
        <p:nvSpPr>
          <p:cNvPr id="12" name="Freeform: Shape 11">
            <a:extLst>
              <a:ext uri="{FF2B5EF4-FFF2-40B4-BE49-F238E27FC236}">
                <a16:creationId xmlns:a16="http://schemas.microsoft.com/office/drawing/2014/main" id="{4D4029AB-A2F8-4F5D-BC7C-A0F1F6659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3DCC0648-9859-B299-81E4-FA5693DE0BCC}"/>
              </a:ext>
            </a:extLst>
          </p:cNvPr>
          <p:cNvSpPr>
            <a:spLocks noGrp="1"/>
          </p:cNvSpPr>
          <p:nvPr>
            <p:ph idx="1"/>
          </p:nvPr>
        </p:nvSpPr>
        <p:spPr>
          <a:xfrm>
            <a:off x="6277970" y="944283"/>
            <a:ext cx="5008729" cy="4944726"/>
          </a:xfrm>
        </p:spPr>
        <p:txBody>
          <a:bodyPr anchor="b">
            <a:normAutofit/>
          </a:bodyPr>
          <a:lstStyle/>
          <a:p>
            <a:pPr>
              <a:lnSpc>
                <a:spcPct val="90000"/>
              </a:lnSpc>
            </a:pPr>
            <a:endParaRPr lang="fr-FR" sz="2000" dirty="0"/>
          </a:p>
          <a:p>
            <a:pPr marL="342900" indent="-342900">
              <a:lnSpc>
                <a:spcPct val="90000"/>
              </a:lnSpc>
              <a:buFont typeface="Arial" panose="020B0604020202020204" pitchFamily="34" charset="0"/>
              <a:buChar char="•"/>
            </a:pPr>
            <a:r>
              <a:rPr lang="fr-FR" sz="2000" dirty="0"/>
              <a:t>Culture juridique des droits de la personne : des titulaires autonomes et responsables qui se protègent de l’intervention de l’État, délitement des valeurs de solidarité et de responsabilité collective. </a:t>
            </a:r>
          </a:p>
          <a:p>
            <a:pPr marL="342900" indent="-342900">
              <a:lnSpc>
                <a:spcPct val="90000"/>
              </a:lnSpc>
              <a:buFont typeface="Arial" panose="020B0604020202020204" pitchFamily="34" charset="0"/>
              <a:buChar char="•"/>
            </a:pPr>
            <a:r>
              <a:rPr lang="fr-FR" sz="2000" dirty="0"/>
              <a:t>Comment la NGP et/ou ses effets sont appréhendés par les tribunaux dans le contentieux relatif aux droits de la personne (droits à la vie, à la liberté, à la sécurité et égalité) depuis </a:t>
            </a:r>
            <a:r>
              <a:rPr lang="fr-FR" sz="2000" dirty="0" err="1"/>
              <a:t>Chaoulli</a:t>
            </a:r>
            <a:r>
              <a:rPr lang="fr-FR" sz="2000" dirty="0"/>
              <a:t> ?</a:t>
            </a:r>
          </a:p>
          <a:p>
            <a:pPr marL="342900" indent="-342900">
              <a:lnSpc>
                <a:spcPct val="90000"/>
              </a:lnSpc>
              <a:buFont typeface="Arial" panose="020B0604020202020204" pitchFamily="34" charset="0"/>
              <a:buChar char="•"/>
            </a:pPr>
            <a:r>
              <a:rPr lang="fr-FR" sz="2000" dirty="0"/>
              <a:t>Que révèlent les tribunaux de l’état du système de santé ?</a:t>
            </a:r>
          </a:p>
          <a:p>
            <a:pPr marL="342900" indent="-342900">
              <a:lnSpc>
                <a:spcPct val="90000"/>
              </a:lnSpc>
              <a:buFont typeface="Arial" panose="020B0604020202020204" pitchFamily="34" charset="0"/>
              <a:buChar char="•"/>
            </a:pPr>
            <a:r>
              <a:rPr lang="fr-FR" sz="2000" dirty="0"/>
              <a:t>Est-ce que les droits offrent des remparts à la NGP</a:t>
            </a:r>
          </a:p>
          <a:p>
            <a:pPr marL="342900" indent="-342900">
              <a:lnSpc>
                <a:spcPct val="90000"/>
              </a:lnSpc>
              <a:buFont typeface="Arial" panose="020B0604020202020204" pitchFamily="34" charset="0"/>
              <a:buChar char="•"/>
            </a:pPr>
            <a:r>
              <a:rPr lang="fr-FR" sz="2000" dirty="0"/>
              <a:t>À leur tour, est-ce que les droits subissent l’influence de la NGP</a:t>
            </a:r>
          </a:p>
          <a:p>
            <a:pPr>
              <a:lnSpc>
                <a:spcPct val="90000"/>
              </a:lnSpc>
            </a:pPr>
            <a:endParaRPr lang="fr-FR" sz="2000" dirty="0"/>
          </a:p>
          <a:p>
            <a:pPr>
              <a:lnSpc>
                <a:spcPct val="90000"/>
              </a:lnSpc>
            </a:pPr>
            <a:r>
              <a:rPr lang="fr-FR" sz="2000" dirty="0"/>
              <a:t>	</a:t>
            </a:r>
          </a:p>
          <a:p>
            <a:pPr>
              <a:lnSpc>
                <a:spcPct val="90000"/>
              </a:lnSpc>
            </a:pPr>
            <a:endParaRPr lang="fr-FR" sz="2000" dirty="0"/>
          </a:p>
        </p:txBody>
      </p:sp>
    </p:spTree>
    <p:extLst>
      <p:ext uri="{BB962C8B-B14F-4D97-AF65-F5344CB8AC3E}">
        <p14:creationId xmlns:p14="http://schemas.microsoft.com/office/powerpoint/2010/main" val="2983999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p:txBody>
          <a:bodyPr/>
          <a:lstStyle/>
          <a:p>
            <a:r>
              <a:rPr lang="fr-FR" dirty="0" err="1"/>
              <a:t>méthodolgie</a:t>
            </a:r>
            <a:endParaRPr lang="fr-FR" dirty="0"/>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fr-FR" dirty="0"/>
              <a:t>Repérage dans CANLII  : décisions des tribunaux supérieurs + CSC pour le Québec</a:t>
            </a:r>
          </a:p>
          <a:p>
            <a:pPr marL="457200" indent="-457200">
              <a:buFont typeface="Arial" panose="020B0604020202020204" pitchFamily="34" charset="0"/>
              <a:buChar char="•"/>
            </a:pPr>
            <a:r>
              <a:rPr lang="fr-FR" dirty="0"/>
              <a:t>« nouvelle gestion publique » / gestion publique : 2 décisions (responsabilité civile et protection de la jeunesse)</a:t>
            </a:r>
          </a:p>
          <a:p>
            <a:pPr marL="457200" indent="-457200">
              <a:buFont typeface="Arial" panose="020B0604020202020204" pitchFamily="34" charset="0"/>
              <a:buChar char="•"/>
            </a:pPr>
            <a:r>
              <a:rPr lang="fr-FR" dirty="0"/>
              <a:t>Appréhension implicite des effets de la NGP</a:t>
            </a:r>
          </a:p>
          <a:p>
            <a:pPr marL="685800" lvl="1" indent="-457200"/>
            <a:r>
              <a:rPr lang="fr-FR" dirty="0"/>
              <a:t>par ses effets sur l’accès à des soins et services acceptables en quantité suffisante/offre de services</a:t>
            </a:r>
          </a:p>
          <a:p>
            <a:pPr marL="457200" indent="-457200">
              <a:buFont typeface="Arial" panose="020B0604020202020204" pitchFamily="34" charset="0"/>
              <a:buChar char="•"/>
            </a:pPr>
            <a:r>
              <a:rPr lang="fr-FR" dirty="0"/>
              <a:t>« services de santé » ou « soins de santé » + législation citée : art. 7 et 15 Charte canadienne des droits et libertés, art. 1, 10 et 45 de la Charte québécoise des droits et libertés de la personne + tribunaux supérieurs</a:t>
            </a:r>
          </a:p>
          <a:p>
            <a:pPr marL="457200" indent="-457200">
              <a:buFont typeface="Arial" panose="020B0604020202020204" pitchFamily="34" charset="0"/>
              <a:buChar char="•"/>
            </a:pPr>
            <a:r>
              <a:rPr lang="fr-FR" dirty="0"/>
              <a:t> 2004-2024</a:t>
            </a:r>
          </a:p>
          <a:p>
            <a:pPr marL="457200" indent="-457200">
              <a:buFont typeface="Arial" panose="020B0604020202020204" pitchFamily="34" charset="0"/>
              <a:buChar char="•"/>
            </a:pPr>
            <a:r>
              <a:rPr lang="fr-FR" dirty="0"/>
              <a:t>11 décisions retenues : critère de pertinence </a:t>
            </a:r>
          </a:p>
          <a:p>
            <a:pPr marL="685800" lvl="1" indent="-457200"/>
            <a:r>
              <a:rPr lang="fr-FR" dirty="0"/>
              <a:t>8 QCCS, 2 QCCA, 1 CSC </a:t>
            </a:r>
          </a:p>
          <a:p>
            <a:endParaRPr lang="fr-FR" dirty="0"/>
          </a:p>
          <a:p>
            <a:endParaRPr lang="fr-FR" dirty="0"/>
          </a:p>
        </p:txBody>
      </p:sp>
    </p:spTree>
    <p:extLst>
      <p:ext uri="{BB962C8B-B14F-4D97-AF65-F5344CB8AC3E}">
        <p14:creationId xmlns:p14="http://schemas.microsoft.com/office/powerpoint/2010/main" val="416610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5" y="2950509"/>
            <a:ext cx="4715671" cy="313460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61228" y="610976"/>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801045" y="1110134"/>
            <a:ext cx="4861382" cy="1324229"/>
          </a:xfrm>
        </p:spPr>
        <p:txBody>
          <a:bodyPr>
            <a:normAutofit/>
          </a:bodyPr>
          <a:lstStyle/>
          <a:p>
            <a:pPr algn="ctr">
              <a:lnSpc>
                <a:spcPct val="90000"/>
              </a:lnSpc>
            </a:pPr>
            <a:r>
              <a:rPr lang="fr-FR" sz="2600"/>
              <a:t>3. Ce que révèlent les tribunaux supérieurs dans le cadre du contentieux relatifs aux droits de la personne du système de santé</a:t>
            </a:r>
          </a:p>
        </p:txBody>
      </p:sp>
      <p:pic>
        <p:nvPicPr>
          <p:cNvPr id="7" name="Graphic 6" descr="Magnifying glass">
            <a:extLst>
              <a:ext uri="{FF2B5EF4-FFF2-40B4-BE49-F238E27FC236}">
                <a16:creationId xmlns:a16="http://schemas.microsoft.com/office/drawing/2014/main" id="{8AD966B0-E858-9598-121D-6211B14A45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5601" y="3184966"/>
            <a:ext cx="2693084" cy="2693084"/>
          </a:xfrm>
          <a:prstGeom prst="rect">
            <a:avLst/>
          </a:prstGeom>
        </p:spPr>
      </p:pic>
      <p:sp>
        <p:nvSpPr>
          <p:cNvPr id="16" name="Freeform: Shape 15">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19333" y="639412"/>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a:xfrm>
            <a:off x="6668677" y="696124"/>
            <a:ext cx="4722279" cy="5481716"/>
          </a:xfrm>
        </p:spPr>
        <p:txBody>
          <a:bodyPr anchor="ctr">
            <a:normAutofit/>
          </a:bodyPr>
          <a:lstStyle/>
          <a:p>
            <a:pPr marL="685800" lvl="1" indent="-457200" algn="ctr"/>
            <a:r>
              <a:rPr lang="fr-FR" dirty="0"/>
              <a:t>Indices de NGP dans la jurisprudence </a:t>
            </a:r>
          </a:p>
          <a:p>
            <a:pPr marL="1005840" lvl="3" indent="-457200" algn="ctr"/>
            <a:r>
              <a:rPr lang="fr-FR" dirty="0"/>
              <a:t>Gouvernance par les chiffres</a:t>
            </a:r>
          </a:p>
          <a:p>
            <a:pPr marL="1005840" lvl="3" indent="-457200" algn="ctr"/>
            <a:r>
              <a:rPr lang="fr-FR" dirty="0"/>
              <a:t>Gouvernance par les experts</a:t>
            </a:r>
          </a:p>
          <a:p>
            <a:pPr marL="1005840" lvl="3" indent="-457200" algn="ctr"/>
            <a:r>
              <a:rPr lang="fr-FR" dirty="0"/>
              <a:t>Opacité\manque de transparence</a:t>
            </a:r>
          </a:p>
          <a:p>
            <a:pPr marL="1005840" lvl="3" indent="-457200" algn="ctr"/>
            <a:r>
              <a:rPr lang="fr-FR" dirty="0"/>
              <a:t>Tolérance à l’illégalité </a:t>
            </a:r>
          </a:p>
          <a:p>
            <a:pPr marL="1005840" lvl="3" indent="-457200" algn="ctr"/>
            <a:r>
              <a:rPr lang="fr-FR" dirty="0"/>
              <a:t>Comparaison du système public d’assurance médicaments au système privé </a:t>
            </a:r>
            <a:r>
              <a:rPr lang="fr-FR"/>
              <a:t>pour justifier </a:t>
            </a:r>
            <a:r>
              <a:rPr lang="fr-FR" dirty="0"/>
              <a:t>les exclusions</a:t>
            </a:r>
          </a:p>
          <a:p>
            <a:pPr marL="1005840" lvl="3" indent="-457200" algn="ctr"/>
            <a:r>
              <a:rPr lang="fr-FR" dirty="0"/>
              <a:t>Précarisation du système de santé</a:t>
            </a:r>
          </a:p>
          <a:p>
            <a:pPr marL="1005840" lvl="3" indent="-457200" algn="ctr"/>
            <a:r>
              <a:rPr lang="fr-FR" dirty="0"/>
              <a:t>Répartition des risques avec les personnes : jusqu’au risque de mort</a:t>
            </a:r>
          </a:p>
          <a:p>
            <a:pPr algn="ctr"/>
            <a:endParaRPr lang="fr-FR" dirty="0"/>
          </a:p>
        </p:txBody>
      </p:sp>
    </p:spTree>
    <p:extLst>
      <p:ext uri="{BB962C8B-B14F-4D97-AF65-F5344CB8AC3E}">
        <p14:creationId xmlns:p14="http://schemas.microsoft.com/office/powerpoint/2010/main" val="36539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BC237-77DF-4DFB-94F7-DB493EDA1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884904" y="974869"/>
            <a:ext cx="3790042" cy="4908263"/>
          </a:xfrm>
        </p:spPr>
        <p:txBody>
          <a:bodyPr>
            <a:normAutofit/>
          </a:bodyPr>
          <a:lstStyle/>
          <a:p>
            <a:pPr algn="ctr"/>
            <a:r>
              <a:rPr lang="fr-FR" sz="4400" dirty="0"/>
              <a:t>3. Ce que révèlent les tribunaux supérieurs dans le cadre du contentieux relatifs aux droits de la personne du système de santé</a:t>
            </a:r>
          </a:p>
        </p:txBody>
      </p:sp>
      <p:graphicFrame>
        <p:nvGraphicFramePr>
          <p:cNvPr id="5" name="Espace réservé du contenu 2">
            <a:extLst>
              <a:ext uri="{FF2B5EF4-FFF2-40B4-BE49-F238E27FC236}">
                <a16:creationId xmlns:a16="http://schemas.microsoft.com/office/drawing/2014/main" id="{9B5A7596-2F09-B90B-9D99-019C4C1934F0}"/>
              </a:ext>
            </a:extLst>
          </p:cNvPr>
          <p:cNvGraphicFramePr>
            <a:graphicFrameLocks noGrp="1"/>
          </p:cNvGraphicFramePr>
          <p:nvPr>
            <p:ph idx="1"/>
            <p:extLst>
              <p:ext uri="{D42A27DB-BD31-4B8C-83A1-F6EECF244321}">
                <p14:modId xmlns:p14="http://schemas.microsoft.com/office/powerpoint/2010/main" val="2692881593"/>
              </p:ext>
            </p:extLst>
          </p:nvPr>
        </p:nvGraphicFramePr>
        <p:xfrm>
          <a:off x="5185533" y="628642"/>
          <a:ext cx="6383102" cy="560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7B8278A9-E9E4-4273-2476-4406B0AE7771}"/>
              </a:ext>
            </a:extLst>
          </p:cNvPr>
          <p:cNvSpPr txBox="1"/>
          <p:nvPr/>
        </p:nvSpPr>
        <p:spPr>
          <a:xfrm>
            <a:off x="439387" y="6507678"/>
            <a:ext cx="8999900" cy="369332"/>
          </a:xfrm>
          <a:prstGeom prst="rect">
            <a:avLst/>
          </a:prstGeom>
          <a:noFill/>
        </p:spPr>
        <p:txBody>
          <a:bodyPr wrap="none" rtlCol="0">
            <a:spAutoFit/>
          </a:bodyPr>
          <a:lstStyle/>
          <a:p>
            <a:pPr lvl="0"/>
            <a:r>
              <a:rPr lang="fr-CA" b="0" baseline="0" dirty="0">
                <a:hlinkClick r:id="rId7">
                  <a:extLst>
                    <a:ext uri="{A12FA001-AC4F-418D-AE19-62706E023703}">
                      <ahyp:hlinkClr xmlns:ahyp="http://schemas.microsoft.com/office/drawing/2018/hyperlinkcolor" val="tx"/>
                    </a:ext>
                  </a:extLst>
                </a:hlinkClick>
              </a:rPr>
              <a:t>Roper c. Procureur général du Québec</a:t>
            </a:r>
            <a:r>
              <a:rPr lang="fr-CA" b="0" baseline="0" dirty="0"/>
              <a:t>, 2022 QCCS 3335</a:t>
            </a:r>
            <a:r>
              <a:rPr lang="fr-FR" b="0" baseline="0" dirty="0"/>
              <a:t>; </a:t>
            </a:r>
            <a:r>
              <a:rPr lang="fr-CA" b="0" i="0" baseline="0" dirty="0"/>
              <a:t>Roper c. Procureur général du Québec, 2023 QCCA 1347, </a:t>
            </a:r>
            <a:r>
              <a:rPr lang="fr-FR" b="0" baseline="0" dirty="0"/>
              <a:t>appel rejeté; </a:t>
            </a:r>
            <a:r>
              <a:rPr lang="fr-CA" b="0" baseline="0" dirty="0"/>
              <a:t>autorisation pour appel à CSC rejetée.  </a:t>
            </a:r>
            <a:r>
              <a:rPr lang="fr-FR" b="0" baseline="0" dirty="0"/>
              <a:t> </a:t>
            </a:r>
            <a:endParaRPr lang="en-US" dirty="0"/>
          </a:p>
        </p:txBody>
      </p:sp>
    </p:spTree>
    <p:extLst>
      <p:ext uri="{BB962C8B-B14F-4D97-AF65-F5344CB8AC3E}">
        <p14:creationId xmlns:p14="http://schemas.microsoft.com/office/powerpoint/2010/main" val="426102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95E2AC-53C4-48AB-A681-BAF4A9F98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81A9CD8-5D8E-48DD-B6AE-196C15A21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5204" y="682072"/>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solidFill>
            <a:schemeClr val="bg1"/>
          </a:solidFill>
          <a:ln w="19050"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1057469" y="1181878"/>
            <a:ext cx="3844213" cy="2985795"/>
          </a:xfrm>
        </p:spPr>
        <p:txBody>
          <a:bodyPr>
            <a:normAutofit/>
          </a:bodyPr>
          <a:lstStyle/>
          <a:p>
            <a:pPr algn="ctr">
              <a:lnSpc>
                <a:spcPct val="90000"/>
              </a:lnSpc>
            </a:pPr>
            <a:r>
              <a:rPr lang="fr-FR" sz="3400"/>
              <a:t>3. Ce que révèlent les tribunaux supérieurs dans le cadre du contentieux relatifs aux droits de la personne du système de santé</a:t>
            </a:r>
          </a:p>
        </p:txBody>
      </p:sp>
      <p:sp>
        <p:nvSpPr>
          <p:cNvPr id="12" name="Freeform: Shape 11">
            <a:extLst>
              <a:ext uri="{FF2B5EF4-FFF2-40B4-BE49-F238E27FC236}">
                <a16:creationId xmlns:a16="http://schemas.microsoft.com/office/drawing/2014/main" id="{4D4029AB-A2F8-4F5D-BC7C-A0F1F6659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916" y="629755"/>
            <a:ext cx="4609183" cy="3976940"/>
          </a:xfrm>
          <a:custGeom>
            <a:avLst/>
            <a:gdLst>
              <a:gd name="connsiteX0" fmla="*/ 1211353 w 6205126"/>
              <a:gd name="connsiteY0" fmla="*/ 5255358 h 5353967"/>
              <a:gd name="connsiteX1" fmla="*/ 5756648 w 6205126"/>
              <a:gd name="connsiteY1" fmla="*/ 4182489 h 5353967"/>
              <a:gd name="connsiteX2" fmla="*/ 5825821 w 6205126"/>
              <a:gd name="connsiteY2" fmla="*/ 1344608 h 5353967"/>
              <a:gd name="connsiteX3" fmla="*/ 3184022 w 6205126"/>
              <a:gd name="connsiteY3" fmla="*/ 52507 h 5353967"/>
              <a:gd name="connsiteX4" fmla="*/ 0 w 6205126"/>
              <a:gd name="connsiteY4" fmla="*/ 2452064 h 5353967"/>
              <a:gd name="connsiteX5" fmla="*/ 1938082 w 6205126"/>
              <a:gd name="connsiteY5" fmla="*/ 4966954 h 5353967"/>
              <a:gd name="connsiteX6" fmla="*/ 1211353 w 6205126"/>
              <a:gd name="connsiteY6" fmla="*/ 5255358 h 535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5126" h="5353967">
                <a:moveTo>
                  <a:pt x="1211353" y="5255358"/>
                </a:moveTo>
                <a:cubicBezTo>
                  <a:pt x="2053554" y="5463015"/>
                  <a:pt x="5113009" y="5442759"/>
                  <a:pt x="5756648" y="4182489"/>
                </a:cubicBezTo>
                <a:cubicBezTo>
                  <a:pt x="6066135" y="3581429"/>
                  <a:pt x="6552688" y="2278993"/>
                  <a:pt x="5825821" y="1344608"/>
                </a:cubicBezTo>
                <a:cubicBezTo>
                  <a:pt x="5354563" y="738725"/>
                  <a:pt x="4240355" y="214554"/>
                  <a:pt x="3184022" y="52507"/>
                </a:cubicBezTo>
                <a:cubicBezTo>
                  <a:pt x="1913555" y="-151291"/>
                  <a:pt x="23150" y="156267"/>
                  <a:pt x="0" y="2452064"/>
                </a:cubicBezTo>
                <a:cubicBezTo>
                  <a:pt x="413" y="3449559"/>
                  <a:pt x="783501" y="4588157"/>
                  <a:pt x="1938082" y="4966954"/>
                </a:cubicBezTo>
                <a:cubicBezTo>
                  <a:pt x="1834185" y="5251638"/>
                  <a:pt x="1211353" y="5255358"/>
                  <a:pt x="1211353" y="5255358"/>
                </a:cubicBezTo>
                <a:close/>
              </a:path>
            </a:pathLst>
          </a:custGeom>
          <a:noFill/>
          <a:ln w="19050" cap="flat">
            <a:solidFill>
              <a:schemeClr val="tx1"/>
            </a:solid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a:xfrm>
            <a:off x="6277970" y="944283"/>
            <a:ext cx="5008729" cy="4944726"/>
          </a:xfrm>
        </p:spPr>
        <p:txBody>
          <a:bodyPr anchor="b">
            <a:normAutofit lnSpcReduction="10000"/>
          </a:bodyPr>
          <a:lstStyle/>
          <a:p>
            <a:pPr>
              <a:lnSpc>
                <a:spcPct val="90000"/>
              </a:lnSpc>
            </a:pPr>
            <a:r>
              <a:rPr lang="fr-CA" sz="2500" b="0" i="0" dirty="0">
                <a:effectLst/>
                <a:latin typeface="Arial" panose="020B0604020202020204" pitchFamily="34" charset="0"/>
              </a:rPr>
              <a:t>« Finalement, le Dr Roper dénonce l’ajustement fait par le Ministre, principalement pour la région de Montréal, où le Ministre a réduit de 30 médecins le nombre établi selon la méthode de répartition. Il dénonce l’absence d’explication pour cet ajustement, alors que le bassin de population est supérieur à la donnée considérée et que le taux d’inscription est plus bas que dans plusieurs régions</a:t>
            </a:r>
            <a:r>
              <a:rPr lang="fr-CA" sz="2500" b="0" dirty="0">
                <a:latin typeface="Arial" panose="020B0604020202020204" pitchFamily="34" charset="0"/>
              </a:rPr>
              <a:t> »</a:t>
            </a:r>
            <a:r>
              <a:rPr lang="fr-CA" sz="2500" b="0" i="0" dirty="0">
                <a:effectLst/>
                <a:latin typeface="Arial" panose="020B0604020202020204" pitchFamily="34" charset="0"/>
              </a:rPr>
              <a:t> [94]</a:t>
            </a:r>
            <a:r>
              <a:rPr lang="fr-CA" sz="2500" dirty="0">
                <a:effectLst/>
                <a:latin typeface="Times New Roman" panose="02020603050405020304" pitchFamily="18" charset="0"/>
              </a:rPr>
              <a:t>        </a:t>
            </a:r>
            <a:endParaRPr lang="fr-FR" sz="2500" dirty="0"/>
          </a:p>
        </p:txBody>
      </p:sp>
      <p:sp>
        <p:nvSpPr>
          <p:cNvPr id="5" name="ZoneTexte 4">
            <a:extLst>
              <a:ext uri="{FF2B5EF4-FFF2-40B4-BE49-F238E27FC236}">
                <a16:creationId xmlns:a16="http://schemas.microsoft.com/office/drawing/2014/main" id="{9E3B1350-F0E2-85D6-8497-7176D5CB6150}"/>
              </a:ext>
            </a:extLst>
          </p:cNvPr>
          <p:cNvSpPr txBox="1"/>
          <p:nvPr/>
        </p:nvSpPr>
        <p:spPr>
          <a:xfrm>
            <a:off x="401732" y="6388815"/>
            <a:ext cx="8999900" cy="646331"/>
          </a:xfrm>
          <a:prstGeom prst="rect">
            <a:avLst/>
          </a:prstGeom>
          <a:noFill/>
        </p:spPr>
        <p:txBody>
          <a:bodyPr wrap="none" rtlCol="0">
            <a:spAutoFit/>
          </a:bodyPr>
          <a:lstStyle/>
          <a:p>
            <a:r>
              <a:rPr lang="fr-CA" b="0" baseline="0" dirty="0">
                <a:hlinkClick r:id="rId2">
                  <a:extLst>
                    <a:ext uri="{A12FA001-AC4F-418D-AE19-62706E023703}">
                      <ahyp:hlinkClr xmlns:ahyp="http://schemas.microsoft.com/office/drawing/2018/hyperlinkcolor" val="tx"/>
                    </a:ext>
                  </a:extLst>
                </a:hlinkClick>
              </a:rPr>
              <a:t>Roper c. Procureur général du Québec</a:t>
            </a:r>
            <a:r>
              <a:rPr lang="fr-CA" b="0" baseline="0" dirty="0"/>
              <a:t>, 2022 QCCS 3335</a:t>
            </a:r>
            <a:r>
              <a:rPr lang="fr-FR" b="0" baseline="0" dirty="0"/>
              <a:t>; </a:t>
            </a:r>
            <a:r>
              <a:rPr lang="fr-CA" b="0" i="0" baseline="0" dirty="0"/>
              <a:t>Roper c. Procureur général du Québec, 2023 QCCA 1347, </a:t>
            </a:r>
            <a:r>
              <a:rPr lang="fr-FR" b="0" baseline="0" dirty="0"/>
              <a:t>appel rejeté; </a:t>
            </a:r>
            <a:r>
              <a:rPr lang="fr-CA" b="0" baseline="0" dirty="0"/>
              <a:t>autorisation pour appel à CSC rejetée.  </a:t>
            </a:r>
            <a:r>
              <a:rPr lang="fr-FR" b="0" baseline="0" dirty="0"/>
              <a:t> </a:t>
            </a:r>
            <a:endParaRPr lang="en-US" dirty="0"/>
          </a:p>
          <a:p>
            <a:endParaRPr lang="fr-FR" dirty="0"/>
          </a:p>
        </p:txBody>
      </p:sp>
    </p:spTree>
    <p:extLst>
      <p:ext uri="{BB962C8B-B14F-4D97-AF65-F5344CB8AC3E}">
        <p14:creationId xmlns:p14="http://schemas.microsoft.com/office/powerpoint/2010/main" val="177338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E56E1E-D82A-4FF7-99CE-83AE9A18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32C1FA-3353-50A4-7978-7F198DE2B050}"/>
              </a:ext>
            </a:extLst>
          </p:cNvPr>
          <p:cNvSpPr>
            <a:spLocks noGrp="1"/>
          </p:cNvSpPr>
          <p:nvPr>
            <p:ph type="title"/>
          </p:nvPr>
        </p:nvSpPr>
        <p:spPr>
          <a:xfrm>
            <a:off x="774701" y="703943"/>
            <a:ext cx="2930608" cy="2859314"/>
          </a:xfrm>
        </p:spPr>
        <p:txBody>
          <a:bodyPr anchor="t">
            <a:normAutofit/>
          </a:bodyPr>
          <a:lstStyle/>
          <a:p>
            <a:pPr algn="r">
              <a:lnSpc>
                <a:spcPct val="90000"/>
              </a:lnSpc>
            </a:pPr>
            <a:r>
              <a:rPr lang="fr-FR" sz="2600"/>
              <a:t>3. Ce que révèlent les tribunaux supérieurs dans le cadre du contentieux relatifs aux droits de la personne du système de santé</a:t>
            </a:r>
          </a:p>
        </p:txBody>
      </p:sp>
      <p:sp>
        <p:nvSpPr>
          <p:cNvPr id="10" name="Freeform: Shape 9">
            <a:extLst>
              <a:ext uri="{FF2B5EF4-FFF2-40B4-BE49-F238E27FC236}">
                <a16:creationId xmlns:a16="http://schemas.microsoft.com/office/drawing/2014/main" id="{FCE4B1E6-EC5B-432F-90D0-898FA5296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301693" y="485426"/>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solidFill>
            <a:schemeClr val="bg1"/>
          </a:solidFill>
          <a:ln w="19050"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B635876D-63AD-9929-A246-62DC6D38437B}"/>
              </a:ext>
            </a:extLst>
          </p:cNvPr>
          <p:cNvSpPr>
            <a:spLocks noGrp="1"/>
          </p:cNvSpPr>
          <p:nvPr>
            <p:ph idx="1"/>
          </p:nvPr>
        </p:nvSpPr>
        <p:spPr>
          <a:xfrm>
            <a:off x="5225143" y="1342571"/>
            <a:ext cx="5646057" cy="4368800"/>
          </a:xfrm>
        </p:spPr>
        <p:txBody>
          <a:bodyPr anchor="ctr">
            <a:normAutofit/>
          </a:bodyPr>
          <a:lstStyle/>
          <a:p>
            <a:pPr marL="0" marR="0" indent="0" algn="ctr">
              <a:lnSpc>
                <a:spcPct val="90000"/>
              </a:lnSpc>
              <a:spcBef>
                <a:spcPts val="600"/>
              </a:spcBef>
              <a:spcAft>
                <a:spcPts val="600"/>
              </a:spcAft>
            </a:pPr>
            <a:r>
              <a:rPr lang="fr-CA" sz="1500" b="0" i="0" dirty="0">
                <a:effectLst/>
                <a:latin typeface="Arial" panose="020B0604020202020204" pitchFamily="34" charset="0"/>
              </a:rPr>
              <a:t>[104]</a:t>
            </a:r>
            <a:r>
              <a:rPr lang="fr-CA" sz="1500" b="0" i="0" dirty="0">
                <a:effectLst/>
                <a:latin typeface="Times New Roman" panose="02020603050405020304" pitchFamily="18" charset="0"/>
              </a:rPr>
              <a:t>     </a:t>
            </a:r>
            <a:r>
              <a:rPr lang="fr-CA" sz="1500" b="0" i="0" dirty="0">
                <a:effectLst/>
                <a:latin typeface="Arial" panose="020B0604020202020204" pitchFamily="34" charset="0"/>
              </a:rPr>
              <a:t>Par ailleurs, on remarque également que selon les données du tableau 1, il manque davantage de médecins en Montérégie qu’à Montréal, dans la mesure où on retient le bassin de population considéré par le Ministre. En effet, à Montréal, les besoins sont de 1 454, 2 médecins en première ligne alors que les médecins installés sont au nombre de 1 216,1. Avant l’ajustement, il manquait 238,1 médecins en première ligne à Montréal.</a:t>
            </a:r>
          </a:p>
          <a:p>
            <a:pPr marL="0" marR="0" indent="0" algn="ctr">
              <a:lnSpc>
                <a:spcPct val="90000"/>
              </a:lnSpc>
              <a:spcBef>
                <a:spcPts val="600"/>
              </a:spcBef>
              <a:spcAft>
                <a:spcPts val="600"/>
              </a:spcAft>
            </a:pPr>
            <a:r>
              <a:rPr lang="fr-CA" sz="1500" b="0" i="0" dirty="0">
                <a:effectLst/>
                <a:latin typeface="Arial" panose="020B0604020202020204" pitchFamily="34" charset="0"/>
              </a:rPr>
              <a:t>[105]</a:t>
            </a:r>
            <a:r>
              <a:rPr lang="fr-CA" sz="1500" b="0" i="0" dirty="0">
                <a:effectLst/>
                <a:latin typeface="Times New Roman" panose="02020603050405020304" pitchFamily="18" charset="0"/>
              </a:rPr>
              <a:t>     </a:t>
            </a:r>
            <a:r>
              <a:rPr lang="fr-CA" sz="1500" b="0" i="0" dirty="0">
                <a:effectLst/>
                <a:latin typeface="Arial" panose="020B0604020202020204" pitchFamily="34" charset="0"/>
              </a:rPr>
              <a:t>L’exercice de répartition et l’ajustement qui le complète relèvent indubitablement de l’expertise, des connaissances et des informations qui sont disponibles au Ministre et aux intervenants qui soutiennent l’analyse aux différentes étapes du processus afin d’établir le PREM 2022. Non seulement le Tribunal doit-il faire preuve de déférence dans son appréciation du caractère raisonnable de cette répartition élaborée par le Ministre, mais il n’a pas à sa disposition les données qui lui permettraient de remettre en cause sa décision.</a:t>
            </a:r>
          </a:p>
          <a:p>
            <a:pPr algn="ctr">
              <a:lnSpc>
                <a:spcPct val="90000"/>
              </a:lnSpc>
            </a:pPr>
            <a:endParaRPr lang="fr-FR" sz="1500" dirty="0"/>
          </a:p>
        </p:txBody>
      </p:sp>
      <p:sp>
        <p:nvSpPr>
          <p:cNvPr id="12" name="Freeform: Shape 11">
            <a:extLst>
              <a:ext uri="{FF2B5EF4-FFF2-40B4-BE49-F238E27FC236}">
                <a16:creationId xmlns:a16="http://schemas.microsoft.com/office/drawing/2014/main" id="{B9940E64-4719-4E36-8FFD-748B552B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240862" y="539430"/>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noFill/>
          <a:ln w="19050" cap="flat">
            <a:solidFill>
              <a:schemeClr val="tx1"/>
            </a:solidFill>
            <a:prstDash val="solid"/>
            <a:miter/>
          </a:ln>
        </p:spPr>
        <p:txBody>
          <a:bodyPr rtlCol="0" anchor="ctr"/>
          <a:lstStyle/>
          <a:p>
            <a:endParaRPr lang="en-US"/>
          </a:p>
        </p:txBody>
      </p:sp>
      <p:sp>
        <p:nvSpPr>
          <p:cNvPr id="4" name="ZoneTexte 3">
            <a:extLst>
              <a:ext uri="{FF2B5EF4-FFF2-40B4-BE49-F238E27FC236}">
                <a16:creationId xmlns:a16="http://schemas.microsoft.com/office/drawing/2014/main" id="{41ADF7FB-0538-8856-C412-ABAE838286D4}"/>
              </a:ext>
            </a:extLst>
          </p:cNvPr>
          <p:cNvSpPr txBox="1"/>
          <p:nvPr/>
        </p:nvSpPr>
        <p:spPr>
          <a:xfrm>
            <a:off x="1235034" y="6448301"/>
            <a:ext cx="8999900" cy="646331"/>
          </a:xfrm>
          <a:prstGeom prst="rect">
            <a:avLst/>
          </a:prstGeom>
          <a:noFill/>
        </p:spPr>
        <p:txBody>
          <a:bodyPr wrap="none" rtlCol="0">
            <a:spAutoFit/>
          </a:bodyPr>
          <a:lstStyle/>
          <a:p>
            <a:r>
              <a:rPr lang="fr-CA" b="0" baseline="0" dirty="0">
                <a:hlinkClick r:id="rId2">
                  <a:extLst>
                    <a:ext uri="{A12FA001-AC4F-418D-AE19-62706E023703}">
                      <ahyp:hlinkClr xmlns:ahyp="http://schemas.microsoft.com/office/drawing/2018/hyperlinkcolor" val="tx"/>
                    </a:ext>
                  </a:extLst>
                </a:hlinkClick>
              </a:rPr>
              <a:t>Roper c. Procureur général du Québec</a:t>
            </a:r>
            <a:r>
              <a:rPr lang="fr-CA" b="0" baseline="0" dirty="0"/>
              <a:t>, 2022 QCCS 3335</a:t>
            </a:r>
            <a:r>
              <a:rPr lang="fr-FR" b="0" baseline="0" dirty="0"/>
              <a:t>; </a:t>
            </a:r>
            <a:r>
              <a:rPr lang="fr-CA" b="0" i="0" baseline="0" dirty="0"/>
              <a:t>Roper c. Procureur général du Québec, 2023 QCCA 1347, </a:t>
            </a:r>
            <a:r>
              <a:rPr lang="fr-FR" b="0" baseline="0" dirty="0"/>
              <a:t>appel rejeté; </a:t>
            </a:r>
            <a:r>
              <a:rPr lang="fr-CA" b="0" baseline="0" dirty="0"/>
              <a:t>autorisation pour appel à CSC rejetée.  </a:t>
            </a:r>
            <a:r>
              <a:rPr lang="fr-FR" b="0" baseline="0" dirty="0"/>
              <a:t> </a:t>
            </a:r>
            <a:endParaRPr lang="en-US" dirty="0"/>
          </a:p>
          <a:p>
            <a:endParaRPr lang="fr-FR" dirty="0"/>
          </a:p>
        </p:txBody>
      </p:sp>
    </p:spTree>
    <p:extLst>
      <p:ext uri="{BB962C8B-B14F-4D97-AF65-F5344CB8AC3E}">
        <p14:creationId xmlns:p14="http://schemas.microsoft.com/office/powerpoint/2010/main" val="277290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428CB-2252-A2E1-A41A-D2CB1F48662A}"/>
              </a:ext>
            </a:extLst>
          </p:cNvPr>
          <p:cNvSpPr>
            <a:spLocks noGrp="1"/>
          </p:cNvSpPr>
          <p:nvPr>
            <p:ph type="title"/>
          </p:nvPr>
        </p:nvSpPr>
        <p:spPr>
          <a:xfrm>
            <a:off x="1020724" y="558209"/>
            <a:ext cx="10333075" cy="1698103"/>
          </a:xfrm>
        </p:spPr>
        <p:txBody>
          <a:bodyPr>
            <a:normAutofit fontScale="90000"/>
          </a:bodyPr>
          <a:lstStyle/>
          <a:p>
            <a:r>
              <a:rPr lang="fr-FR" dirty="0"/>
              <a:t>3. Ce que révèlent les tribunaux supérieurs dans le cadre du contentieux relatifs aux droits de la personne du système de santé</a:t>
            </a:r>
          </a:p>
        </p:txBody>
      </p:sp>
      <p:sp>
        <p:nvSpPr>
          <p:cNvPr id="3" name="Espace réservé du contenu 2">
            <a:extLst>
              <a:ext uri="{FF2B5EF4-FFF2-40B4-BE49-F238E27FC236}">
                <a16:creationId xmlns:a16="http://schemas.microsoft.com/office/drawing/2014/main" id="{FBC134FE-3537-DAE9-2523-7418A7F8E0B0}"/>
              </a:ext>
            </a:extLst>
          </p:cNvPr>
          <p:cNvSpPr>
            <a:spLocks noGrp="1"/>
          </p:cNvSpPr>
          <p:nvPr>
            <p:ph idx="1"/>
          </p:nvPr>
        </p:nvSpPr>
        <p:spPr>
          <a:xfrm>
            <a:off x="1020726" y="2351314"/>
            <a:ext cx="10333074" cy="3716976"/>
          </a:xfrm>
        </p:spPr>
        <p:txBody>
          <a:bodyPr/>
          <a:lstStyle/>
          <a:p>
            <a:pPr marL="685800" lvl="1" indent="-457200"/>
            <a:r>
              <a:rPr lang="fr-CA" b="0" i="0" dirty="0">
                <a:solidFill>
                  <a:srgbClr val="000000"/>
                </a:solidFill>
                <a:effectLst/>
                <a:latin typeface="Arial" panose="020B0604020202020204" pitchFamily="34" charset="0"/>
              </a:rPr>
              <a:t>« Compte tenu de la preuve au dossier, elle n’a commis aucune erreur en constatant que le nombre insuffisant de médecins de famille de première ligne — qui est malheureusement généralisé au Québec —, ne résultait pas de la répartition des effectifs effectuée par le ministre, mais plutôt du </a:t>
            </a:r>
            <a:r>
              <a:rPr lang="fr-CA" b="0" i="0" u="sng" dirty="0">
                <a:solidFill>
                  <a:srgbClr val="000000"/>
                </a:solidFill>
                <a:effectLst/>
                <a:latin typeface="Arial" panose="020B0604020202020204" pitchFamily="34" charset="0"/>
              </a:rPr>
              <a:t>nombre insuffisant de médecins pour combler les besoins à l’échelle provinciale </a:t>
            </a:r>
            <a:r>
              <a:rPr lang="fr-CA" b="0" i="0" dirty="0">
                <a:solidFill>
                  <a:srgbClr val="000000"/>
                </a:solidFill>
                <a:effectLst/>
                <a:latin typeface="Arial" panose="020B0604020202020204" pitchFamily="34" charset="0"/>
              </a:rPr>
              <a:t>» [8] (Nos soulignements)</a:t>
            </a:r>
            <a:endParaRPr lang="fr-FR" dirty="0"/>
          </a:p>
          <a:p>
            <a:endParaRPr lang="fr-FR" dirty="0"/>
          </a:p>
        </p:txBody>
      </p:sp>
      <p:sp>
        <p:nvSpPr>
          <p:cNvPr id="4" name="ZoneTexte 3">
            <a:extLst>
              <a:ext uri="{FF2B5EF4-FFF2-40B4-BE49-F238E27FC236}">
                <a16:creationId xmlns:a16="http://schemas.microsoft.com/office/drawing/2014/main" id="{E5813906-C6E5-3549-F92D-F01EF0376F50}"/>
              </a:ext>
            </a:extLst>
          </p:cNvPr>
          <p:cNvSpPr txBox="1"/>
          <p:nvPr/>
        </p:nvSpPr>
        <p:spPr>
          <a:xfrm>
            <a:off x="486890" y="6488668"/>
            <a:ext cx="5835136" cy="369332"/>
          </a:xfrm>
          <a:prstGeom prst="rect">
            <a:avLst/>
          </a:prstGeom>
          <a:noFill/>
        </p:spPr>
        <p:txBody>
          <a:bodyPr wrap="square" rtlCol="0">
            <a:spAutoFit/>
          </a:bodyPr>
          <a:lstStyle/>
          <a:p>
            <a:r>
              <a:rPr lang="fr-CA" b="0" i="0" baseline="0" dirty="0"/>
              <a:t>Roper c. Procureur général du Québec, 2023 QCCA 1347, </a:t>
            </a:r>
            <a:r>
              <a:rPr lang="fr-FR" b="0" baseline="0" dirty="0"/>
              <a:t>appel rejeté; </a:t>
            </a:r>
            <a:r>
              <a:rPr lang="fr-CA" b="0" baseline="0" dirty="0"/>
              <a:t>autorisation pour appel à CSC rejetée.</a:t>
            </a:r>
            <a:endParaRPr lang="fr-FR" dirty="0"/>
          </a:p>
        </p:txBody>
      </p:sp>
    </p:spTree>
    <p:extLst>
      <p:ext uri="{BB962C8B-B14F-4D97-AF65-F5344CB8AC3E}">
        <p14:creationId xmlns:p14="http://schemas.microsoft.com/office/powerpoint/2010/main" val="1334141588"/>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Cadre</Template>
  <TotalTime>7253</TotalTime>
  <Words>2525</Words>
  <Application>Microsoft Macintosh PowerPoint</Application>
  <PresentationFormat>Grand écran</PresentationFormat>
  <Paragraphs>112</Paragraphs>
  <Slides>19</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The Hand</vt:lpstr>
      <vt:lpstr>The Serif Hand</vt:lpstr>
      <vt:lpstr>Times</vt:lpstr>
      <vt:lpstr>Times New Roman</vt:lpstr>
      <vt:lpstr>ChitchatVTI</vt:lpstr>
      <vt:lpstr>Ce que nous dit la jurisprudence relative aux Chartes québécoise et canadienne des droits sur ce que sont les services de santé au Québec dans la mouvance de la NGP et ses impacts sur les droits </vt:lpstr>
      <vt:lpstr>PLAN</vt:lpstr>
      <vt:lpstr>1. Introduction</vt:lpstr>
      <vt:lpstr>méthodolgie</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3. Ce que révèlent les tribunaux supérieurs dans le cadre du contentieux relatifs aux droits de la personne du système de santé</vt:lpstr>
      <vt:lpstr>4. Les droits en tant que remparts différenciés ou courroie de transmission ?</vt:lpstr>
      <vt:lpstr>4. Les droits en tant que remparts différenciés ou courroie de transmission ?</vt:lpstr>
      <vt:lpstr>CONCLUSION</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que nous dit la jurisprudence relative aux Chartes québécoise et canadienne des droits et libertés sur ce que sont les services de santé et les services publics au Québec  </dc:title>
  <dc:creator>Christine Vézina</dc:creator>
  <cp:lastModifiedBy>Christine Vézina</cp:lastModifiedBy>
  <cp:revision>2</cp:revision>
  <cp:lastPrinted>2024-05-13T21:37:28Z</cp:lastPrinted>
  <dcterms:created xsi:type="dcterms:W3CDTF">2024-05-08T21:51:29Z</dcterms:created>
  <dcterms:modified xsi:type="dcterms:W3CDTF">2024-05-14T12:21:28Z</dcterms:modified>
</cp:coreProperties>
</file>